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</p:sldMasterIdLst>
  <p:notesMasterIdLst>
    <p:notesMasterId r:id="rId25"/>
  </p:notesMasterIdLst>
  <p:sldIdLst>
    <p:sldId id="256" r:id="rId2"/>
    <p:sldId id="257" r:id="rId3"/>
    <p:sldId id="261" r:id="rId4"/>
    <p:sldId id="279" r:id="rId5"/>
    <p:sldId id="260" r:id="rId6"/>
    <p:sldId id="278" r:id="rId7"/>
    <p:sldId id="271" r:id="rId8"/>
    <p:sldId id="280" r:id="rId9"/>
    <p:sldId id="272" r:id="rId10"/>
    <p:sldId id="262" r:id="rId11"/>
    <p:sldId id="264" r:id="rId12"/>
    <p:sldId id="266" r:id="rId13"/>
    <p:sldId id="265" r:id="rId14"/>
    <p:sldId id="267" r:id="rId15"/>
    <p:sldId id="268" r:id="rId16"/>
    <p:sldId id="270" r:id="rId17"/>
    <p:sldId id="269" r:id="rId18"/>
    <p:sldId id="263" r:id="rId19"/>
    <p:sldId id="274" r:id="rId20"/>
    <p:sldId id="273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5941" autoAdjust="0"/>
  </p:normalViewPr>
  <p:slideViewPr>
    <p:cSldViewPr snapToGrid="0">
      <p:cViewPr varScale="1">
        <p:scale>
          <a:sx n="112" d="100"/>
          <a:sy n="112" d="100"/>
        </p:scale>
        <p:origin x="49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98384-9DBC-4576-AD2C-5851AF6B76AC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3D547446-D7BE-43A3-9B57-B7583980FEA8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l"/>
          <a:r>
            <a:rPr lang="de-DE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Spezifizieren</a:t>
          </a:r>
        </a:p>
        <a:p>
          <a:pPr algn="l"/>
          <a:r>
            <a:rPr lang="de-DE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Konzipieren</a:t>
          </a:r>
        </a:p>
        <a:p>
          <a:pPr algn="l"/>
          <a:r>
            <a:rPr lang="de-DE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Designen</a:t>
          </a:r>
          <a:endParaRPr lang="de-DE" sz="2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9920310-78D4-4A77-8C70-4101AB3A3C02}" type="parTrans" cxnId="{4B9AA66E-BE3E-48F0-93F4-A7A7A31FE5D9}">
      <dgm:prSet/>
      <dgm:spPr/>
      <dgm:t>
        <a:bodyPr/>
        <a:lstStyle/>
        <a:p>
          <a:endParaRPr lang="de-DE"/>
        </a:p>
      </dgm:t>
    </dgm:pt>
    <dgm:pt modelId="{266BA3F5-E83E-477F-9F6A-0EFD5A06842A}" type="sibTrans" cxnId="{4B9AA66E-BE3E-48F0-93F4-A7A7A31FE5D9}">
      <dgm:prSet/>
      <dgm:spPr/>
      <dgm:t>
        <a:bodyPr/>
        <a:lstStyle/>
        <a:p>
          <a:endParaRPr lang="de-DE"/>
        </a:p>
      </dgm:t>
    </dgm:pt>
    <dgm:pt modelId="{59893534-829E-43DF-ABCC-3FD5FDBE06C4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r"/>
          <a:r>
            <a:rPr lang="de-DE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Programmieren</a:t>
          </a:r>
        </a:p>
        <a:p>
          <a:pPr algn="r"/>
          <a:r>
            <a:rPr lang="de-DE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Testen</a:t>
          </a:r>
        </a:p>
        <a:p>
          <a:pPr algn="r"/>
          <a:r>
            <a:rPr lang="de-DE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Dokumentieren</a:t>
          </a:r>
          <a:endParaRPr lang="de-DE" sz="2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F1A2812-90A2-45E1-A13D-10FDF79E7C5B}" type="parTrans" cxnId="{8A2D11A3-D4EC-40E5-809E-1492888C1356}">
      <dgm:prSet/>
      <dgm:spPr/>
      <dgm:t>
        <a:bodyPr/>
        <a:lstStyle/>
        <a:p>
          <a:endParaRPr lang="de-DE"/>
        </a:p>
      </dgm:t>
    </dgm:pt>
    <dgm:pt modelId="{F7F5EBD5-4E62-409B-8B01-7501B6B7F9E9}" type="sibTrans" cxnId="{8A2D11A3-D4EC-40E5-809E-1492888C1356}">
      <dgm:prSet/>
      <dgm:spPr/>
      <dgm:t>
        <a:bodyPr/>
        <a:lstStyle/>
        <a:p>
          <a:endParaRPr lang="de-DE"/>
        </a:p>
      </dgm:t>
    </dgm:pt>
    <dgm:pt modelId="{9B3D6D70-BD49-41DA-8F48-8CFE2CFCC4E9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l"/>
          <a:r>
            <a:rPr lang="de-DE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Warten</a:t>
          </a:r>
          <a:endParaRPr lang="de-DE" sz="2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ED31F66-8F43-478D-8B42-A21CE4F6061C}" type="parTrans" cxnId="{B9E5916B-A8F0-484F-A1C4-0458071A2D3A}">
      <dgm:prSet/>
      <dgm:spPr/>
      <dgm:t>
        <a:bodyPr/>
        <a:lstStyle/>
        <a:p>
          <a:endParaRPr lang="de-DE"/>
        </a:p>
      </dgm:t>
    </dgm:pt>
    <dgm:pt modelId="{3AA92FE2-72E2-4064-A3B0-384095F7DC00}" type="sibTrans" cxnId="{B9E5916B-A8F0-484F-A1C4-0458071A2D3A}">
      <dgm:prSet/>
      <dgm:spPr/>
      <dgm:t>
        <a:bodyPr/>
        <a:lstStyle/>
        <a:p>
          <a:endParaRPr lang="de-DE"/>
        </a:p>
      </dgm:t>
    </dgm:pt>
    <dgm:pt modelId="{40C1615C-9ADD-4CF2-81F2-45C488E5402A}" type="pres">
      <dgm:prSet presAssocID="{F2B98384-9DBC-4576-AD2C-5851AF6B76AC}" presName="linearFlow" presStyleCnt="0">
        <dgm:presLayoutVars>
          <dgm:dir/>
          <dgm:resizeHandles val="exact"/>
        </dgm:presLayoutVars>
      </dgm:prSet>
      <dgm:spPr/>
    </dgm:pt>
    <dgm:pt modelId="{055A38F9-D25C-4E6A-ABF8-233707063E04}" type="pres">
      <dgm:prSet presAssocID="{3D547446-D7BE-43A3-9B57-B7583980FEA8}" presName="comp" presStyleCnt="0"/>
      <dgm:spPr/>
    </dgm:pt>
    <dgm:pt modelId="{51F3006A-A5B0-4C5D-8F9E-7B1D3D324554}" type="pres">
      <dgm:prSet presAssocID="{3D547446-D7BE-43A3-9B57-B7583980FEA8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77B00FB-584D-4E0C-B460-A852C9393971}" type="pres">
      <dgm:prSet presAssocID="{3D547446-D7BE-43A3-9B57-B7583980FEA8}" presName="rect1" presStyleLbl="lnNode1" presStyleIdx="0" presStyleCnt="3"/>
      <dgm:spPr>
        <a:solidFill>
          <a:schemeClr val="bg1">
            <a:lumMod val="95000"/>
          </a:schemeClr>
        </a:solidFill>
      </dgm:spPr>
    </dgm:pt>
    <dgm:pt modelId="{0DE8F35F-A450-47A0-980E-26CAB7298D71}" type="pres">
      <dgm:prSet presAssocID="{266BA3F5-E83E-477F-9F6A-0EFD5A06842A}" presName="sibTrans" presStyleCnt="0"/>
      <dgm:spPr/>
    </dgm:pt>
    <dgm:pt modelId="{25779BA1-36D9-4636-B0C3-941CE8957D43}" type="pres">
      <dgm:prSet presAssocID="{59893534-829E-43DF-ABCC-3FD5FDBE06C4}" presName="comp" presStyleCnt="0"/>
      <dgm:spPr/>
    </dgm:pt>
    <dgm:pt modelId="{5DD44950-FC9B-4319-8E23-333B821C3461}" type="pres">
      <dgm:prSet presAssocID="{59893534-829E-43DF-ABCC-3FD5FDBE06C4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12F8DD-DD92-4E83-A90A-26BDE83DEB4B}" type="pres">
      <dgm:prSet presAssocID="{59893534-829E-43DF-ABCC-3FD5FDBE06C4}" presName="rect1" presStyleLbl="lnNode1" presStyleIdx="1" presStyleCnt="3"/>
      <dgm:spPr>
        <a:solidFill>
          <a:schemeClr val="bg1">
            <a:lumMod val="95000"/>
          </a:schemeClr>
        </a:solidFill>
      </dgm:spPr>
    </dgm:pt>
    <dgm:pt modelId="{D16B5054-1894-4CFF-A8ED-C66B01FF9C31}" type="pres">
      <dgm:prSet presAssocID="{F7F5EBD5-4E62-409B-8B01-7501B6B7F9E9}" presName="sibTrans" presStyleCnt="0"/>
      <dgm:spPr/>
    </dgm:pt>
    <dgm:pt modelId="{917A31DC-295E-4442-A280-A6A49797B8B8}" type="pres">
      <dgm:prSet presAssocID="{9B3D6D70-BD49-41DA-8F48-8CFE2CFCC4E9}" presName="comp" presStyleCnt="0"/>
      <dgm:spPr/>
    </dgm:pt>
    <dgm:pt modelId="{6E8F9858-DBEA-4401-97B6-44653F82C09E}" type="pres">
      <dgm:prSet presAssocID="{9B3D6D70-BD49-41DA-8F48-8CFE2CFCC4E9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32C1EB0-BCB3-4EE1-AA87-6F6B99811CE3}" type="pres">
      <dgm:prSet presAssocID="{9B3D6D70-BD49-41DA-8F48-8CFE2CFCC4E9}" presName="rect1" presStyleLbl="lnNode1" presStyleIdx="2" presStyleCnt="3"/>
      <dgm:spPr>
        <a:solidFill>
          <a:schemeClr val="bg1">
            <a:lumMod val="95000"/>
          </a:schemeClr>
        </a:solidFill>
      </dgm:spPr>
    </dgm:pt>
  </dgm:ptLst>
  <dgm:cxnLst>
    <dgm:cxn modelId="{5B769876-C56B-430C-B2EC-6EC5943B9A61}" type="presOf" srcId="{59893534-829E-43DF-ABCC-3FD5FDBE06C4}" destId="{5DD44950-FC9B-4319-8E23-333B821C3461}" srcOrd="0" destOrd="0" presId="urn:microsoft.com/office/officeart/2008/layout/AlternatingPictureBlocks"/>
    <dgm:cxn modelId="{653F6E0A-74DE-42DF-8196-0125DDF6791C}" type="presOf" srcId="{3D547446-D7BE-43A3-9B57-B7583980FEA8}" destId="{51F3006A-A5B0-4C5D-8F9E-7B1D3D324554}" srcOrd="0" destOrd="0" presId="urn:microsoft.com/office/officeart/2008/layout/AlternatingPictureBlocks"/>
    <dgm:cxn modelId="{4B9AA66E-BE3E-48F0-93F4-A7A7A31FE5D9}" srcId="{F2B98384-9DBC-4576-AD2C-5851AF6B76AC}" destId="{3D547446-D7BE-43A3-9B57-B7583980FEA8}" srcOrd="0" destOrd="0" parTransId="{C9920310-78D4-4A77-8C70-4101AB3A3C02}" sibTransId="{266BA3F5-E83E-477F-9F6A-0EFD5A06842A}"/>
    <dgm:cxn modelId="{EE133615-58E4-4DA7-84F5-4F615CE7D5CA}" type="presOf" srcId="{9B3D6D70-BD49-41DA-8F48-8CFE2CFCC4E9}" destId="{6E8F9858-DBEA-4401-97B6-44653F82C09E}" srcOrd="0" destOrd="0" presId="urn:microsoft.com/office/officeart/2008/layout/AlternatingPictureBlocks"/>
    <dgm:cxn modelId="{B9E5916B-A8F0-484F-A1C4-0458071A2D3A}" srcId="{F2B98384-9DBC-4576-AD2C-5851AF6B76AC}" destId="{9B3D6D70-BD49-41DA-8F48-8CFE2CFCC4E9}" srcOrd="2" destOrd="0" parTransId="{5ED31F66-8F43-478D-8B42-A21CE4F6061C}" sibTransId="{3AA92FE2-72E2-4064-A3B0-384095F7DC00}"/>
    <dgm:cxn modelId="{8A2D11A3-D4EC-40E5-809E-1492888C1356}" srcId="{F2B98384-9DBC-4576-AD2C-5851AF6B76AC}" destId="{59893534-829E-43DF-ABCC-3FD5FDBE06C4}" srcOrd="1" destOrd="0" parTransId="{EF1A2812-90A2-45E1-A13D-10FDF79E7C5B}" sibTransId="{F7F5EBD5-4E62-409B-8B01-7501B6B7F9E9}"/>
    <dgm:cxn modelId="{0F6AC44F-DB75-492F-836C-60B0DF71E608}" type="presOf" srcId="{F2B98384-9DBC-4576-AD2C-5851AF6B76AC}" destId="{40C1615C-9ADD-4CF2-81F2-45C488E5402A}" srcOrd="0" destOrd="0" presId="urn:microsoft.com/office/officeart/2008/layout/AlternatingPictureBlocks"/>
    <dgm:cxn modelId="{EEA911AE-CD7B-44B3-AE61-D5408A5B7CE8}" type="presParOf" srcId="{40C1615C-9ADD-4CF2-81F2-45C488E5402A}" destId="{055A38F9-D25C-4E6A-ABF8-233707063E04}" srcOrd="0" destOrd="0" presId="urn:microsoft.com/office/officeart/2008/layout/AlternatingPictureBlocks"/>
    <dgm:cxn modelId="{4E5A3B61-2DAE-48B5-B40A-D8D891DEA682}" type="presParOf" srcId="{055A38F9-D25C-4E6A-ABF8-233707063E04}" destId="{51F3006A-A5B0-4C5D-8F9E-7B1D3D324554}" srcOrd="0" destOrd="0" presId="urn:microsoft.com/office/officeart/2008/layout/AlternatingPictureBlocks"/>
    <dgm:cxn modelId="{7C0CE2D0-FD04-43B5-A5DB-DBF50995AF4A}" type="presParOf" srcId="{055A38F9-D25C-4E6A-ABF8-233707063E04}" destId="{777B00FB-584D-4E0C-B460-A852C9393971}" srcOrd="1" destOrd="0" presId="urn:microsoft.com/office/officeart/2008/layout/AlternatingPictureBlocks"/>
    <dgm:cxn modelId="{01357B49-902A-42FA-A5A5-814DB8287D2F}" type="presParOf" srcId="{40C1615C-9ADD-4CF2-81F2-45C488E5402A}" destId="{0DE8F35F-A450-47A0-980E-26CAB7298D71}" srcOrd="1" destOrd="0" presId="urn:microsoft.com/office/officeart/2008/layout/AlternatingPictureBlocks"/>
    <dgm:cxn modelId="{91A492C8-96AF-492E-8EE0-638000D89548}" type="presParOf" srcId="{40C1615C-9ADD-4CF2-81F2-45C488E5402A}" destId="{25779BA1-36D9-4636-B0C3-941CE8957D43}" srcOrd="2" destOrd="0" presId="urn:microsoft.com/office/officeart/2008/layout/AlternatingPictureBlocks"/>
    <dgm:cxn modelId="{35F561FA-B68A-4326-911C-A100FCF2D106}" type="presParOf" srcId="{25779BA1-36D9-4636-B0C3-941CE8957D43}" destId="{5DD44950-FC9B-4319-8E23-333B821C3461}" srcOrd="0" destOrd="0" presId="urn:microsoft.com/office/officeart/2008/layout/AlternatingPictureBlocks"/>
    <dgm:cxn modelId="{5BC9A210-55F8-48EF-8764-ABB0DFDB78F6}" type="presParOf" srcId="{25779BA1-36D9-4636-B0C3-941CE8957D43}" destId="{B312F8DD-DD92-4E83-A90A-26BDE83DEB4B}" srcOrd="1" destOrd="0" presId="urn:microsoft.com/office/officeart/2008/layout/AlternatingPictureBlocks"/>
    <dgm:cxn modelId="{C9CB0433-8B07-460F-9261-E132AFBE49CE}" type="presParOf" srcId="{40C1615C-9ADD-4CF2-81F2-45C488E5402A}" destId="{D16B5054-1894-4CFF-A8ED-C66B01FF9C31}" srcOrd="3" destOrd="0" presId="urn:microsoft.com/office/officeart/2008/layout/AlternatingPictureBlocks"/>
    <dgm:cxn modelId="{E28A3E5E-D892-4F9F-BC61-AE399F2E55BC}" type="presParOf" srcId="{40C1615C-9ADD-4CF2-81F2-45C488E5402A}" destId="{917A31DC-295E-4442-A280-A6A49797B8B8}" srcOrd="4" destOrd="0" presId="urn:microsoft.com/office/officeart/2008/layout/AlternatingPictureBlocks"/>
    <dgm:cxn modelId="{D083D3DE-0327-4B7E-AA20-B5C081037BFF}" type="presParOf" srcId="{917A31DC-295E-4442-A280-A6A49797B8B8}" destId="{6E8F9858-DBEA-4401-97B6-44653F82C09E}" srcOrd="0" destOrd="0" presId="urn:microsoft.com/office/officeart/2008/layout/AlternatingPictureBlocks"/>
    <dgm:cxn modelId="{8A6CA179-1BFA-4D54-9936-A9DBFAAAFF9D}" type="presParOf" srcId="{917A31DC-295E-4442-A280-A6A49797B8B8}" destId="{532C1EB0-BCB3-4EE1-AA87-6F6B99811CE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B98384-9DBC-4576-AD2C-5851AF6B76AC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3D547446-D7BE-43A3-9B57-B7583980FEA8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l"/>
          <a:r>
            <a:rPr lang="de-AT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Iterativ liefern</a:t>
          </a:r>
          <a:endParaRPr lang="de-DE" sz="2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9920310-78D4-4A77-8C70-4101AB3A3C02}" type="parTrans" cxnId="{4B9AA66E-BE3E-48F0-93F4-A7A7A31FE5D9}">
      <dgm:prSet/>
      <dgm:spPr/>
      <dgm:t>
        <a:bodyPr/>
        <a:lstStyle/>
        <a:p>
          <a:endParaRPr lang="de-DE"/>
        </a:p>
      </dgm:t>
    </dgm:pt>
    <dgm:pt modelId="{266BA3F5-E83E-477F-9F6A-0EFD5A06842A}" type="sibTrans" cxnId="{4B9AA66E-BE3E-48F0-93F4-A7A7A31FE5D9}">
      <dgm:prSet/>
      <dgm:spPr/>
      <dgm:t>
        <a:bodyPr/>
        <a:lstStyle/>
        <a:p>
          <a:endParaRPr lang="de-DE"/>
        </a:p>
      </dgm:t>
    </dgm:pt>
    <dgm:pt modelId="{59893534-829E-43DF-ABCC-3FD5FDBE06C4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l"/>
          <a:r>
            <a:rPr lang="de-AT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Überprüfung der Prozesse und der Zusammenarbeit</a:t>
          </a:r>
          <a:endParaRPr lang="de-DE" sz="2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F1A2812-90A2-45E1-A13D-10FDF79E7C5B}" type="parTrans" cxnId="{8A2D11A3-D4EC-40E5-809E-1492888C1356}">
      <dgm:prSet/>
      <dgm:spPr/>
      <dgm:t>
        <a:bodyPr/>
        <a:lstStyle/>
        <a:p>
          <a:endParaRPr lang="de-DE"/>
        </a:p>
      </dgm:t>
    </dgm:pt>
    <dgm:pt modelId="{F7F5EBD5-4E62-409B-8B01-7501B6B7F9E9}" type="sibTrans" cxnId="{8A2D11A3-D4EC-40E5-809E-1492888C1356}">
      <dgm:prSet/>
      <dgm:spPr/>
      <dgm:t>
        <a:bodyPr/>
        <a:lstStyle/>
        <a:p>
          <a:endParaRPr lang="de-DE"/>
        </a:p>
      </dgm:t>
    </dgm:pt>
    <dgm:pt modelId="{9B3D6D70-BD49-41DA-8F48-8CFE2CFCC4E9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l"/>
          <a:r>
            <a:rPr lang="de-AT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Flexibilität bei Produkt-anforderungen</a:t>
          </a:r>
          <a:endParaRPr lang="de-DE" sz="2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ED31F66-8F43-478D-8B42-A21CE4F6061C}" type="parTrans" cxnId="{B9E5916B-A8F0-484F-A1C4-0458071A2D3A}">
      <dgm:prSet/>
      <dgm:spPr/>
      <dgm:t>
        <a:bodyPr/>
        <a:lstStyle/>
        <a:p>
          <a:endParaRPr lang="de-DE"/>
        </a:p>
      </dgm:t>
    </dgm:pt>
    <dgm:pt modelId="{3AA92FE2-72E2-4064-A3B0-384095F7DC00}" type="sibTrans" cxnId="{B9E5916B-A8F0-484F-A1C4-0458071A2D3A}">
      <dgm:prSet/>
      <dgm:spPr/>
      <dgm:t>
        <a:bodyPr/>
        <a:lstStyle/>
        <a:p>
          <a:endParaRPr lang="de-DE"/>
        </a:p>
      </dgm:t>
    </dgm:pt>
    <dgm:pt modelId="{2B4CD963-FB61-4389-A929-777C989C8A36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r"/>
          <a:r>
            <a:rPr lang="de-AT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Kommunikation und Transparenz</a:t>
          </a:r>
          <a:endParaRPr lang="de-DE" sz="2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074395C-FC9E-4D55-9212-69003C98C98A}" type="parTrans" cxnId="{752A9569-D4F1-4A1E-973A-D47DF5EB601D}">
      <dgm:prSet/>
      <dgm:spPr/>
      <dgm:t>
        <a:bodyPr/>
        <a:lstStyle/>
        <a:p>
          <a:endParaRPr lang="de-DE"/>
        </a:p>
      </dgm:t>
    </dgm:pt>
    <dgm:pt modelId="{5DCF3CD2-ADB4-436B-8132-3F087F13A10F}" type="sibTrans" cxnId="{752A9569-D4F1-4A1E-973A-D47DF5EB601D}">
      <dgm:prSet/>
      <dgm:spPr/>
      <dgm:t>
        <a:bodyPr/>
        <a:lstStyle/>
        <a:p>
          <a:endParaRPr lang="de-DE"/>
        </a:p>
      </dgm:t>
    </dgm:pt>
    <dgm:pt modelId="{40C1615C-9ADD-4CF2-81F2-45C488E5402A}" type="pres">
      <dgm:prSet presAssocID="{F2B98384-9DBC-4576-AD2C-5851AF6B76AC}" presName="linearFlow" presStyleCnt="0">
        <dgm:presLayoutVars>
          <dgm:dir/>
          <dgm:resizeHandles val="exact"/>
        </dgm:presLayoutVars>
      </dgm:prSet>
      <dgm:spPr/>
    </dgm:pt>
    <dgm:pt modelId="{055A38F9-D25C-4E6A-ABF8-233707063E04}" type="pres">
      <dgm:prSet presAssocID="{3D547446-D7BE-43A3-9B57-B7583980FEA8}" presName="comp" presStyleCnt="0"/>
      <dgm:spPr/>
    </dgm:pt>
    <dgm:pt modelId="{51F3006A-A5B0-4C5D-8F9E-7B1D3D324554}" type="pres">
      <dgm:prSet presAssocID="{3D547446-D7BE-43A3-9B57-B7583980FEA8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77B00FB-584D-4E0C-B460-A852C9393971}" type="pres">
      <dgm:prSet presAssocID="{3D547446-D7BE-43A3-9B57-B7583980FEA8}" presName="rect1" presStyleLbl="lnNode1" presStyleIdx="0" presStyleCnt="4"/>
      <dgm:spPr>
        <a:solidFill>
          <a:schemeClr val="bg1">
            <a:lumMod val="95000"/>
          </a:schemeClr>
        </a:solidFill>
      </dgm:spPr>
    </dgm:pt>
    <dgm:pt modelId="{0DE8F35F-A450-47A0-980E-26CAB7298D71}" type="pres">
      <dgm:prSet presAssocID="{266BA3F5-E83E-477F-9F6A-0EFD5A06842A}" presName="sibTrans" presStyleCnt="0"/>
      <dgm:spPr/>
    </dgm:pt>
    <dgm:pt modelId="{2BEB3F05-0D5D-4FED-AFCC-BF0582B4C970}" type="pres">
      <dgm:prSet presAssocID="{2B4CD963-FB61-4389-A929-777C989C8A36}" presName="comp" presStyleCnt="0"/>
      <dgm:spPr/>
    </dgm:pt>
    <dgm:pt modelId="{5C961D24-BCFF-42A0-B4A8-EA1E44C87F2E}" type="pres">
      <dgm:prSet presAssocID="{2B4CD963-FB61-4389-A929-777C989C8A36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399A9A-A224-457E-AFDD-E0BFFDA7D90F}" type="pres">
      <dgm:prSet presAssocID="{2B4CD963-FB61-4389-A929-777C989C8A36}" presName="rect1" presStyleLbl="lnNode1" presStyleIdx="1" presStyleCnt="4"/>
      <dgm:spPr>
        <a:solidFill>
          <a:schemeClr val="bg1">
            <a:lumMod val="95000"/>
          </a:schemeClr>
        </a:solidFill>
      </dgm:spPr>
    </dgm:pt>
    <dgm:pt modelId="{482D5264-9961-4F03-8D64-1A425C361D4D}" type="pres">
      <dgm:prSet presAssocID="{5DCF3CD2-ADB4-436B-8132-3F087F13A10F}" presName="sibTrans" presStyleCnt="0"/>
      <dgm:spPr/>
    </dgm:pt>
    <dgm:pt modelId="{25779BA1-36D9-4636-B0C3-941CE8957D43}" type="pres">
      <dgm:prSet presAssocID="{59893534-829E-43DF-ABCC-3FD5FDBE06C4}" presName="comp" presStyleCnt="0"/>
      <dgm:spPr/>
    </dgm:pt>
    <dgm:pt modelId="{5DD44950-FC9B-4319-8E23-333B821C3461}" type="pres">
      <dgm:prSet presAssocID="{59893534-829E-43DF-ABCC-3FD5FDBE06C4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12F8DD-DD92-4E83-A90A-26BDE83DEB4B}" type="pres">
      <dgm:prSet presAssocID="{59893534-829E-43DF-ABCC-3FD5FDBE06C4}" presName="rect1" presStyleLbl="lnNode1" presStyleIdx="2" presStyleCnt="4"/>
      <dgm:spPr>
        <a:solidFill>
          <a:schemeClr val="bg1">
            <a:lumMod val="95000"/>
          </a:schemeClr>
        </a:solidFill>
      </dgm:spPr>
    </dgm:pt>
    <dgm:pt modelId="{D16B5054-1894-4CFF-A8ED-C66B01FF9C31}" type="pres">
      <dgm:prSet presAssocID="{F7F5EBD5-4E62-409B-8B01-7501B6B7F9E9}" presName="sibTrans" presStyleCnt="0"/>
      <dgm:spPr/>
    </dgm:pt>
    <dgm:pt modelId="{917A31DC-295E-4442-A280-A6A49797B8B8}" type="pres">
      <dgm:prSet presAssocID="{9B3D6D70-BD49-41DA-8F48-8CFE2CFCC4E9}" presName="comp" presStyleCnt="0"/>
      <dgm:spPr/>
    </dgm:pt>
    <dgm:pt modelId="{6E8F9858-DBEA-4401-97B6-44653F82C09E}" type="pres">
      <dgm:prSet presAssocID="{9B3D6D70-BD49-41DA-8F48-8CFE2CFCC4E9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32C1EB0-BCB3-4EE1-AA87-6F6B99811CE3}" type="pres">
      <dgm:prSet presAssocID="{9B3D6D70-BD49-41DA-8F48-8CFE2CFCC4E9}" presName="rect1" presStyleLbl="lnNode1" presStyleIdx="3" presStyleCnt="4"/>
      <dgm:spPr>
        <a:solidFill>
          <a:schemeClr val="bg1">
            <a:lumMod val="95000"/>
          </a:schemeClr>
        </a:solidFill>
      </dgm:spPr>
    </dgm:pt>
  </dgm:ptLst>
  <dgm:cxnLst>
    <dgm:cxn modelId="{5B769876-C56B-430C-B2EC-6EC5943B9A61}" type="presOf" srcId="{59893534-829E-43DF-ABCC-3FD5FDBE06C4}" destId="{5DD44950-FC9B-4319-8E23-333B821C3461}" srcOrd="0" destOrd="0" presId="urn:microsoft.com/office/officeart/2008/layout/AlternatingPictureBlocks"/>
    <dgm:cxn modelId="{653F6E0A-74DE-42DF-8196-0125DDF6791C}" type="presOf" srcId="{3D547446-D7BE-43A3-9B57-B7583980FEA8}" destId="{51F3006A-A5B0-4C5D-8F9E-7B1D3D324554}" srcOrd="0" destOrd="0" presId="urn:microsoft.com/office/officeart/2008/layout/AlternatingPictureBlocks"/>
    <dgm:cxn modelId="{752A9569-D4F1-4A1E-973A-D47DF5EB601D}" srcId="{F2B98384-9DBC-4576-AD2C-5851AF6B76AC}" destId="{2B4CD963-FB61-4389-A929-777C989C8A36}" srcOrd="1" destOrd="0" parTransId="{B074395C-FC9E-4D55-9212-69003C98C98A}" sibTransId="{5DCF3CD2-ADB4-436B-8132-3F087F13A10F}"/>
    <dgm:cxn modelId="{4B9AA66E-BE3E-48F0-93F4-A7A7A31FE5D9}" srcId="{F2B98384-9DBC-4576-AD2C-5851AF6B76AC}" destId="{3D547446-D7BE-43A3-9B57-B7583980FEA8}" srcOrd="0" destOrd="0" parTransId="{C9920310-78D4-4A77-8C70-4101AB3A3C02}" sibTransId="{266BA3F5-E83E-477F-9F6A-0EFD5A06842A}"/>
    <dgm:cxn modelId="{EE133615-58E4-4DA7-84F5-4F615CE7D5CA}" type="presOf" srcId="{9B3D6D70-BD49-41DA-8F48-8CFE2CFCC4E9}" destId="{6E8F9858-DBEA-4401-97B6-44653F82C09E}" srcOrd="0" destOrd="0" presId="urn:microsoft.com/office/officeart/2008/layout/AlternatingPictureBlocks"/>
    <dgm:cxn modelId="{B9E5916B-A8F0-484F-A1C4-0458071A2D3A}" srcId="{F2B98384-9DBC-4576-AD2C-5851AF6B76AC}" destId="{9B3D6D70-BD49-41DA-8F48-8CFE2CFCC4E9}" srcOrd="3" destOrd="0" parTransId="{5ED31F66-8F43-478D-8B42-A21CE4F6061C}" sibTransId="{3AA92FE2-72E2-4064-A3B0-384095F7DC00}"/>
    <dgm:cxn modelId="{8A2D11A3-D4EC-40E5-809E-1492888C1356}" srcId="{F2B98384-9DBC-4576-AD2C-5851AF6B76AC}" destId="{59893534-829E-43DF-ABCC-3FD5FDBE06C4}" srcOrd="2" destOrd="0" parTransId="{EF1A2812-90A2-45E1-A13D-10FDF79E7C5B}" sibTransId="{F7F5EBD5-4E62-409B-8B01-7501B6B7F9E9}"/>
    <dgm:cxn modelId="{0F6AC44F-DB75-492F-836C-60B0DF71E608}" type="presOf" srcId="{F2B98384-9DBC-4576-AD2C-5851AF6B76AC}" destId="{40C1615C-9ADD-4CF2-81F2-45C488E5402A}" srcOrd="0" destOrd="0" presId="urn:microsoft.com/office/officeart/2008/layout/AlternatingPictureBlocks"/>
    <dgm:cxn modelId="{7E144CE7-DE21-4C23-94BF-A531C2D1384A}" type="presOf" srcId="{2B4CD963-FB61-4389-A929-777C989C8A36}" destId="{5C961D24-BCFF-42A0-B4A8-EA1E44C87F2E}" srcOrd="0" destOrd="0" presId="urn:microsoft.com/office/officeart/2008/layout/AlternatingPictureBlocks"/>
    <dgm:cxn modelId="{EEA911AE-CD7B-44B3-AE61-D5408A5B7CE8}" type="presParOf" srcId="{40C1615C-9ADD-4CF2-81F2-45C488E5402A}" destId="{055A38F9-D25C-4E6A-ABF8-233707063E04}" srcOrd="0" destOrd="0" presId="urn:microsoft.com/office/officeart/2008/layout/AlternatingPictureBlocks"/>
    <dgm:cxn modelId="{4E5A3B61-2DAE-48B5-B40A-D8D891DEA682}" type="presParOf" srcId="{055A38F9-D25C-4E6A-ABF8-233707063E04}" destId="{51F3006A-A5B0-4C5D-8F9E-7B1D3D324554}" srcOrd="0" destOrd="0" presId="urn:microsoft.com/office/officeart/2008/layout/AlternatingPictureBlocks"/>
    <dgm:cxn modelId="{7C0CE2D0-FD04-43B5-A5DB-DBF50995AF4A}" type="presParOf" srcId="{055A38F9-D25C-4E6A-ABF8-233707063E04}" destId="{777B00FB-584D-4E0C-B460-A852C9393971}" srcOrd="1" destOrd="0" presId="urn:microsoft.com/office/officeart/2008/layout/AlternatingPictureBlocks"/>
    <dgm:cxn modelId="{01357B49-902A-42FA-A5A5-814DB8287D2F}" type="presParOf" srcId="{40C1615C-9ADD-4CF2-81F2-45C488E5402A}" destId="{0DE8F35F-A450-47A0-980E-26CAB7298D71}" srcOrd="1" destOrd="0" presId="urn:microsoft.com/office/officeart/2008/layout/AlternatingPictureBlocks"/>
    <dgm:cxn modelId="{585D868C-2579-4541-B5DF-06731E6F6E95}" type="presParOf" srcId="{40C1615C-9ADD-4CF2-81F2-45C488E5402A}" destId="{2BEB3F05-0D5D-4FED-AFCC-BF0582B4C970}" srcOrd="2" destOrd="0" presId="urn:microsoft.com/office/officeart/2008/layout/AlternatingPictureBlocks"/>
    <dgm:cxn modelId="{77AFD113-BDF4-4A52-BAEF-79BB5F05177A}" type="presParOf" srcId="{2BEB3F05-0D5D-4FED-AFCC-BF0582B4C970}" destId="{5C961D24-BCFF-42A0-B4A8-EA1E44C87F2E}" srcOrd="0" destOrd="0" presId="urn:microsoft.com/office/officeart/2008/layout/AlternatingPictureBlocks"/>
    <dgm:cxn modelId="{0A1B4379-A3E9-4507-8FC3-6429926A869C}" type="presParOf" srcId="{2BEB3F05-0D5D-4FED-AFCC-BF0582B4C970}" destId="{57399A9A-A224-457E-AFDD-E0BFFDA7D90F}" srcOrd="1" destOrd="0" presId="urn:microsoft.com/office/officeart/2008/layout/AlternatingPictureBlocks"/>
    <dgm:cxn modelId="{D08BD131-74AC-4745-9977-2630625E71A0}" type="presParOf" srcId="{40C1615C-9ADD-4CF2-81F2-45C488E5402A}" destId="{482D5264-9961-4F03-8D64-1A425C361D4D}" srcOrd="3" destOrd="0" presId="urn:microsoft.com/office/officeart/2008/layout/AlternatingPictureBlocks"/>
    <dgm:cxn modelId="{91A492C8-96AF-492E-8EE0-638000D89548}" type="presParOf" srcId="{40C1615C-9ADD-4CF2-81F2-45C488E5402A}" destId="{25779BA1-36D9-4636-B0C3-941CE8957D43}" srcOrd="4" destOrd="0" presId="urn:microsoft.com/office/officeart/2008/layout/AlternatingPictureBlocks"/>
    <dgm:cxn modelId="{35F561FA-B68A-4326-911C-A100FCF2D106}" type="presParOf" srcId="{25779BA1-36D9-4636-B0C3-941CE8957D43}" destId="{5DD44950-FC9B-4319-8E23-333B821C3461}" srcOrd="0" destOrd="0" presId="urn:microsoft.com/office/officeart/2008/layout/AlternatingPictureBlocks"/>
    <dgm:cxn modelId="{5BC9A210-55F8-48EF-8764-ABB0DFDB78F6}" type="presParOf" srcId="{25779BA1-36D9-4636-B0C3-941CE8957D43}" destId="{B312F8DD-DD92-4E83-A90A-26BDE83DEB4B}" srcOrd="1" destOrd="0" presId="urn:microsoft.com/office/officeart/2008/layout/AlternatingPictureBlocks"/>
    <dgm:cxn modelId="{C9CB0433-8B07-460F-9261-E132AFBE49CE}" type="presParOf" srcId="{40C1615C-9ADD-4CF2-81F2-45C488E5402A}" destId="{D16B5054-1894-4CFF-A8ED-C66B01FF9C31}" srcOrd="5" destOrd="0" presId="urn:microsoft.com/office/officeart/2008/layout/AlternatingPictureBlocks"/>
    <dgm:cxn modelId="{E28A3E5E-D892-4F9F-BC61-AE399F2E55BC}" type="presParOf" srcId="{40C1615C-9ADD-4CF2-81F2-45C488E5402A}" destId="{917A31DC-295E-4442-A280-A6A49797B8B8}" srcOrd="6" destOrd="0" presId="urn:microsoft.com/office/officeart/2008/layout/AlternatingPictureBlocks"/>
    <dgm:cxn modelId="{D083D3DE-0327-4B7E-AA20-B5C081037BFF}" type="presParOf" srcId="{917A31DC-295E-4442-A280-A6A49797B8B8}" destId="{6E8F9858-DBEA-4401-97B6-44653F82C09E}" srcOrd="0" destOrd="0" presId="urn:microsoft.com/office/officeart/2008/layout/AlternatingPictureBlocks"/>
    <dgm:cxn modelId="{8A6CA179-1BFA-4D54-9936-A9DBFAAAFF9D}" type="presParOf" srcId="{917A31DC-295E-4442-A280-A6A49797B8B8}" destId="{532C1EB0-BCB3-4EE1-AA87-6F6B99811CE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3006A-A5B0-4C5D-8F9E-7B1D3D324554}">
      <dsp:nvSpPr>
        <dsp:cNvPr id="0" name=""/>
        <dsp:cNvSpPr/>
      </dsp:nvSpPr>
      <dsp:spPr>
        <a:xfrm>
          <a:off x="3161268" y="3008"/>
          <a:ext cx="3557825" cy="1609147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Spezifizieren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Konzipieren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Designen</a:t>
          </a:r>
          <a:endParaRPr lang="de-DE" sz="2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161268" y="3008"/>
        <a:ext cx="3557825" cy="1609147"/>
      </dsp:txXfrm>
    </dsp:sp>
    <dsp:sp modelId="{777B00FB-584D-4E0C-B460-A852C9393971}">
      <dsp:nvSpPr>
        <dsp:cNvPr id="0" name=""/>
        <dsp:cNvSpPr/>
      </dsp:nvSpPr>
      <dsp:spPr>
        <a:xfrm>
          <a:off x="1408906" y="3008"/>
          <a:ext cx="1593056" cy="1609147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44950-FC9B-4319-8E23-333B821C3461}">
      <dsp:nvSpPr>
        <dsp:cNvPr id="0" name=""/>
        <dsp:cNvSpPr/>
      </dsp:nvSpPr>
      <dsp:spPr>
        <a:xfrm>
          <a:off x="1408906" y="1877665"/>
          <a:ext cx="3557825" cy="1609147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Programmieren</a:t>
          </a:r>
        </a:p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Testen</a:t>
          </a:r>
        </a:p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Dokumentieren</a:t>
          </a:r>
          <a:endParaRPr lang="de-DE" sz="2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408906" y="1877665"/>
        <a:ext cx="3557825" cy="1609147"/>
      </dsp:txXfrm>
    </dsp:sp>
    <dsp:sp modelId="{B312F8DD-DD92-4E83-A90A-26BDE83DEB4B}">
      <dsp:nvSpPr>
        <dsp:cNvPr id="0" name=""/>
        <dsp:cNvSpPr/>
      </dsp:nvSpPr>
      <dsp:spPr>
        <a:xfrm>
          <a:off x="5126037" y="1877665"/>
          <a:ext cx="1593056" cy="1609147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F9858-DBEA-4401-97B6-44653F82C09E}">
      <dsp:nvSpPr>
        <dsp:cNvPr id="0" name=""/>
        <dsp:cNvSpPr/>
      </dsp:nvSpPr>
      <dsp:spPr>
        <a:xfrm>
          <a:off x="3161268" y="3752322"/>
          <a:ext cx="3557825" cy="1609147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Warten</a:t>
          </a:r>
          <a:endParaRPr lang="de-DE" sz="2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161268" y="3752322"/>
        <a:ext cx="3557825" cy="1609147"/>
      </dsp:txXfrm>
    </dsp:sp>
    <dsp:sp modelId="{532C1EB0-BCB3-4EE1-AA87-6F6B99811CE3}">
      <dsp:nvSpPr>
        <dsp:cNvPr id="0" name=""/>
        <dsp:cNvSpPr/>
      </dsp:nvSpPr>
      <dsp:spPr>
        <a:xfrm>
          <a:off x="1408906" y="3752322"/>
          <a:ext cx="1593056" cy="1609147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3006A-A5B0-4C5D-8F9E-7B1D3D324554}">
      <dsp:nvSpPr>
        <dsp:cNvPr id="0" name=""/>
        <dsp:cNvSpPr/>
      </dsp:nvSpPr>
      <dsp:spPr>
        <a:xfrm>
          <a:off x="3394710" y="903"/>
          <a:ext cx="2637789" cy="119303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Iterativ liefern</a:t>
          </a:r>
          <a:endParaRPr lang="de-DE" sz="2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394710" y="903"/>
        <a:ext cx="2637789" cy="1193030"/>
      </dsp:txXfrm>
    </dsp:sp>
    <dsp:sp modelId="{777B00FB-584D-4E0C-B460-A852C9393971}">
      <dsp:nvSpPr>
        <dsp:cNvPr id="0" name=""/>
        <dsp:cNvSpPr/>
      </dsp:nvSpPr>
      <dsp:spPr>
        <a:xfrm>
          <a:off x="2095500" y="903"/>
          <a:ext cx="1181099" cy="119303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61D24-BCFF-42A0-B4A8-EA1E44C87F2E}">
      <dsp:nvSpPr>
        <dsp:cNvPr id="0" name=""/>
        <dsp:cNvSpPr/>
      </dsp:nvSpPr>
      <dsp:spPr>
        <a:xfrm>
          <a:off x="2095499" y="1390784"/>
          <a:ext cx="2637790" cy="119303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Kommunikation und Transparenz</a:t>
          </a:r>
          <a:endParaRPr lang="de-DE" sz="2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095499" y="1390784"/>
        <a:ext cx="2637790" cy="1193030"/>
      </dsp:txXfrm>
    </dsp:sp>
    <dsp:sp modelId="{57399A9A-A224-457E-AFDD-E0BFFDA7D90F}">
      <dsp:nvSpPr>
        <dsp:cNvPr id="0" name=""/>
        <dsp:cNvSpPr/>
      </dsp:nvSpPr>
      <dsp:spPr>
        <a:xfrm>
          <a:off x="4851400" y="1390784"/>
          <a:ext cx="1181100" cy="119303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44950-FC9B-4319-8E23-333B821C3461}">
      <dsp:nvSpPr>
        <dsp:cNvPr id="0" name=""/>
        <dsp:cNvSpPr/>
      </dsp:nvSpPr>
      <dsp:spPr>
        <a:xfrm>
          <a:off x="3394709" y="2780664"/>
          <a:ext cx="2637790" cy="119303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Überprüfung der Prozesse und der Zusammenarbeit</a:t>
          </a:r>
          <a:endParaRPr lang="de-DE" sz="2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394709" y="2780664"/>
        <a:ext cx="2637790" cy="1193030"/>
      </dsp:txXfrm>
    </dsp:sp>
    <dsp:sp modelId="{B312F8DD-DD92-4E83-A90A-26BDE83DEB4B}">
      <dsp:nvSpPr>
        <dsp:cNvPr id="0" name=""/>
        <dsp:cNvSpPr/>
      </dsp:nvSpPr>
      <dsp:spPr>
        <a:xfrm>
          <a:off x="2095499" y="2780664"/>
          <a:ext cx="1181100" cy="119303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F9858-DBEA-4401-97B6-44653F82C09E}">
      <dsp:nvSpPr>
        <dsp:cNvPr id="0" name=""/>
        <dsp:cNvSpPr/>
      </dsp:nvSpPr>
      <dsp:spPr>
        <a:xfrm>
          <a:off x="2095499" y="4170544"/>
          <a:ext cx="2637790" cy="119303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Flexibilität bei Produkt-anforderungen</a:t>
          </a:r>
          <a:endParaRPr lang="de-DE" sz="2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095499" y="4170544"/>
        <a:ext cx="2637790" cy="1193030"/>
      </dsp:txXfrm>
    </dsp:sp>
    <dsp:sp modelId="{532C1EB0-BCB3-4EE1-AA87-6F6B99811CE3}">
      <dsp:nvSpPr>
        <dsp:cNvPr id="0" name=""/>
        <dsp:cNvSpPr/>
      </dsp:nvSpPr>
      <dsp:spPr>
        <a:xfrm>
          <a:off x="4851400" y="4170544"/>
          <a:ext cx="1181100" cy="119303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D91AB-1539-4A1B-9726-ED9AD231B954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22F2D-ED92-45AA-B2FF-6CA2C0457C9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2963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EINLEITUNG</a:t>
            </a:r>
            <a:r>
              <a:rPr lang="de-AT" baseline="0" dirty="0" smtClean="0"/>
              <a:t> / BEGRÜSSUNG</a:t>
            </a:r>
          </a:p>
          <a:p>
            <a:endParaRPr lang="de-AT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 smtClean="0"/>
              <a:t>Danke an Birgit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 smtClean="0"/>
              <a:t>Nutze den Abend um über mein</a:t>
            </a:r>
            <a:r>
              <a:rPr lang="de-AT" baseline="0" dirty="0" smtClean="0"/>
              <a:t> erfolgreiches Berufsleben als Frau in der Technik zu sprechen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baseline="0" dirty="0" smtClean="0"/>
              <a:t>Marianne Wolf – Ing der EDV und Organisation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baseline="0" dirty="0" smtClean="0"/>
              <a:t>Seit </a:t>
            </a:r>
            <a:r>
              <a:rPr lang="de-AT" baseline="0" dirty="0" err="1" smtClean="0"/>
              <a:t>ca</a:t>
            </a:r>
            <a:r>
              <a:rPr lang="de-AT" baseline="0" dirty="0" smtClean="0"/>
              <a:t> 23 Jahren in </a:t>
            </a:r>
            <a:r>
              <a:rPr lang="de-AT" baseline="0" dirty="0" err="1" smtClean="0"/>
              <a:t>Melk</a:t>
            </a:r>
            <a:r>
              <a:rPr lang="de-AT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baseline="0" dirty="0" smtClean="0"/>
              <a:t>Paar Jahrzehnte erfolgreich in einem Technischen Beruf im Umfeld der Informatik viel Erfahrung gesammelt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baseline="0" dirty="0" smtClean="0"/>
              <a:t>Studie des SORA Institut zum Thema „Frauen und Mädchen in technischen Berufen“  - 15% Frauenanteil in Österreich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baseline="0" dirty="0" smtClean="0"/>
              <a:t>SORA führt als ein der Ursachen die fehlende Einsicht in die Vielfallt der technischen Berufen 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baseline="0" dirty="0" smtClean="0"/>
              <a:t>In meinem Vortrag geben ich Ihnen einen umfassenden Einblick in diese faszinierende Welt</a:t>
            </a:r>
            <a:endParaRPr lang="de-AT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F2D-ED92-45AA-B2FF-6CA2C0457C94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0188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BERUFLICHER</a:t>
            </a:r>
            <a:r>
              <a:rPr lang="de-AT" baseline="0" dirty="0" smtClean="0"/>
              <a:t> WERDEGANG</a:t>
            </a:r>
          </a:p>
          <a:p>
            <a:endParaRPr lang="de-AT" baseline="0" dirty="0" smtClean="0"/>
          </a:p>
          <a:p>
            <a:pPr marL="171450" indent="-171450">
              <a:buFontTx/>
              <a:buChar char="-"/>
            </a:pPr>
            <a:r>
              <a:rPr lang="de-AT" baseline="0" dirty="0" smtClean="0"/>
              <a:t>Nach erfolgreichem Abschluss meines Projekts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Wechsel in die Gruppe Sicherheitsmanagementsystem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Auftraggeber PKE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F2D-ED92-45AA-B2FF-6CA2C0457C94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4938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SICHERHEITSMANAGEMENTSYSTEM</a:t>
            </a:r>
          </a:p>
          <a:p>
            <a:endParaRPr lang="de-AT" dirty="0" smtClean="0"/>
          </a:p>
          <a:p>
            <a:pPr marL="171450" indent="-171450">
              <a:buFontTx/>
              <a:buChar char="-"/>
            </a:pPr>
            <a:r>
              <a:rPr lang="de-AT" baseline="0" dirty="0" smtClean="0"/>
              <a:t>Museen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Universitäten und Bildungseinrichtungen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Diverse Justizanstalten in Österreich und Deutschland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Banken und Versicherungen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Krankenhäuser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Handel und Industrie 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Straßentunnel und Verkehr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F2D-ED92-45AA-B2FF-6CA2C0457C94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0299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BERUFLICHER WERDEGANG</a:t>
            </a:r>
          </a:p>
          <a:p>
            <a:endParaRPr lang="de-AT" dirty="0" smtClean="0"/>
          </a:p>
          <a:p>
            <a:pPr marL="171450" indent="-171450">
              <a:buFontTx/>
              <a:buChar char="-"/>
            </a:pPr>
            <a:r>
              <a:rPr lang="de-AT" dirty="0" smtClean="0"/>
              <a:t>Nach Umzug nach </a:t>
            </a:r>
            <a:r>
              <a:rPr lang="de-AT" dirty="0" err="1" smtClean="0"/>
              <a:t>Melk</a:t>
            </a:r>
            <a:endParaRPr lang="de-AT" dirty="0" smtClean="0"/>
          </a:p>
          <a:p>
            <a:pPr marL="171450" indent="-171450">
              <a:buFontTx/>
              <a:buChar char="-"/>
            </a:pPr>
            <a:r>
              <a:rPr lang="de-AT" dirty="0" smtClean="0"/>
              <a:t>Wiedereinstieg</a:t>
            </a:r>
            <a:r>
              <a:rPr lang="de-AT" baseline="0" dirty="0" smtClean="0"/>
              <a:t> in das Berufsleben im NÖ Pressehaus in St. Pölten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F2D-ED92-45AA-B2FF-6CA2C0457C94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5064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BERUFLICHER WERDEGANG</a:t>
            </a:r>
          </a:p>
          <a:p>
            <a:endParaRPr lang="de-AT" dirty="0" smtClean="0"/>
          </a:p>
          <a:p>
            <a:pPr marL="171450" indent="-171450">
              <a:buFontTx/>
              <a:buChar char="-"/>
            </a:pPr>
            <a:r>
              <a:rPr lang="de-AT" dirty="0" smtClean="0"/>
              <a:t>„Rückkehr“ zur PKE</a:t>
            </a:r>
          </a:p>
          <a:p>
            <a:pPr marL="171450" indent="-171450">
              <a:buFontTx/>
              <a:buChar char="-"/>
            </a:pPr>
            <a:r>
              <a:rPr lang="de-AT" dirty="0" smtClean="0"/>
              <a:t>Möglich per Homeoffice Beruf und Familien unter</a:t>
            </a:r>
            <a:r>
              <a:rPr lang="de-AT" baseline="0" dirty="0" smtClean="0"/>
              <a:t> einen Hut zu bringen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Seit 12 Jahren bin ich nun bei der PKE tätig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F2D-ED92-45AA-B2FF-6CA2C0457C94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9969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PKE HOLDING AG</a:t>
            </a:r>
          </a:p>
          <a:p>
            <a:endParaRPr lang="de-AT" dirty="0" smtClean="0"/>
          </a:p>
          <a:p>
            <a:pPr marL="171450" indent="-171450">
              <a:buFontTx/>
              <a:buChar char="-"/>
            </a:pPr>
            <a:r>
              <a:rPr lang="de-AT" dirty="0" smtClean="0"/>
              <a:t>Gründung vor 45 Jahren unter</a:t>
            </a:r>
            <a:r>
              <a:rPr lang="de-AT" baseline="0" dirty="0" smtClean="0"/>
              <a:t> Philips Kommunikation und Elektroinstallationen GmbH</a:t>
            </a:r>
          </a:p>
          <a:p>
            <a:pPr marL="171450" indent="-171450">
              <a:buFontTx/>
              <a:buChar char="-"/>
            </a:pPr>
            <a:r>
              <a:rPr lang="de-AT" dirty="0" smtClean="0"/>
              <a:t>100% familiengeführtes Österreichischen Unternehmen</a:t>
            </a:r>
          </a:p>
          <a:p>
            <a:pPr marL="171450" indent="-171450">
              <a:buFontTx/>
              <a:buChar char="-"/>
            </a:pPr>
            <a:r>
              <a:rPr lang="de-AT" dirty="0" smtClean="0"/>
              <a:t>Töchter und Niederlassungen in 12 Länder</a:t>
            </a:r>
          </a:p>
          <a:p>
            <a:pPr marL="628650" lvl="1" indent="-171450">
              <a:buFontTx/>
              <a:buChar char="-"/>
            </a:pPr>
            <a:r>
              <a:rPr lang="de-AT" baseline="0" dirty="0" smtClean="0"/>
              <a:t>deutschsprachigen und benachbarten und nahem Ausland (CZ, SK, SLO und PL)</a:t>
            </a:r>
          </a:p>
          <a:p>
            <a:pPr marL="628650" lvl="1" indent="-171450">
              <a:buFontTx/>
              <a:buChar char="-"/>
            </a:pPr>
            <a:r>
              <a:rPr lang="de-AT" baseline="0" dirty="0" smtClean="0"/>
              <a:t>im Arabischen Raum z.B. Saudi Arabien, Vereinigte Arabische Emirate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2.000 Mitarbeiter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Projekte in mehr als 30 Ländern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Portfolio u.a. Sicherheitstechnik, </a:t>
            </a:r>
            <a:r>
              <a:rPr lang="de-AT" baseline="0" dirty="0" err="1" smtClean="0"/>
              <a:t>Logistic</a:t>
            </a:r>
            <a:r>
              <a:rPr lang="de-AT" baseline="0" dirty="0" smtClean="0"/>
              <a:t> Systems, Medientechnik, Verkehrstechnik, …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Motto „Professionalität, Kompetenz und Erfahrung“ sind keine Schlagworte, sondern gelebte Werte des Unternehmens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F2D-ED92-45AA-B2FF-6CA2C0457C94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7046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SICHERHEITSTECHNIK</a:t>
            </a:r>
          </a:p>
          <a:p>
            <a:endParaRPr lang="de-AT" dirty="0" smtClean="0"/>
          </a:p>
          <a:p>
            <a:pPr marL="171450" indent="-171450">
              <a:buFontTx/>
              <a:buChar char="-"/>
            </a:pPr>
            <a:r>
              <a:rPr lang="de-AT" dirty="0" smtClean="0"/>
              <a:t>Sicherheitsmanagementsystem</a:t>
            </a:r>
          </a:p>
          <a:p>
            <a:pPr marL="171450" indent="-171450">
              <a:buFontTx/>
              <a:buChar char="-"/>
            </a:pPr>
            <a:r>
              <a:rPr lang="de-AT" dirty="0" smtClean="0"/>
              <a:t>Digitale Video Speichersysteme</a:t>
            </a:r>
          </a:p>
          <a:p>
            <a:pPr marL="171450" indent="-171450">
              <a:buFontTx/>
              <a:buChar char="-"/>
            </a:pPr>
            <a:r>
              <a:rPr lang="de-AT" dirty="0" smtClean="0"/>
              <a:t>Videoüberwachungssysteme</a:t>
            </a:r>
          </a:p>
          <a:p>
            <a:pPr marL="171450" indent="-171450">
              <a:buFontTx/>
              <a:buChar char="-"/>
            </a:pPr>
            <a:r>
              <a:rPr lang="de-AT" dirty="0" smtClean="0"/>
              <a:t>Digitale Haftraumsprechanlage</a:t>
            </a:r>
          </a:p>
          <a:p>
            <a:pPr marL="171450" indent="-171450">
              <a:buFontTx/>
              <a:buChar char="-"/>
            </a:pPr>
            <a:r>
              <a:rPr lang="de-AT" dirty="0" smtClean="0"/>
              <a:t>Zutrittsmanagementsysteme</a:t>
            </a:r>
          </a:p>
          <a:p>
            <a:pPr marL="171450" indent="-171450">
              <a:buFontTx/>
              <a:buChar char="-"/>
            </a:pPr>
            <a:r>
              <a:rPr lang="de-AT" dirty="0" smtClean="0"/>
              <a:t>Einbinden von Subsysteme wie Einbruchsmeldeanlagen, Brandmeldeanlagen,</a:t>
            </a:r>
            <a:r>
              <a:rPr lang="de-AT" baseline="0" dirty="0" smtClean="0"/>
              <a:t> Beschallungs-, Evakuierungsanlagen</a:t>
            </a:r>
            <a:endParaRPr lang="de-AT" dirty="0" smtClean="0"/>
          </a:p>
          <a:p>
            <a:pPr marL="171450" indent="-171450">
              <a:buFontTx/>
              <a:buChar char="-"/>
            </a:pPr>
            <a:r>
              <a:rPr lang="de-AT" dirty="0" smtClean="0"/>
              <a:t>Logistiksysteme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F2D-ED92-45AA-B2FF-6CA2C0457C94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757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USABILITY</a:t>
            </a:r>
          </a:p>
          <a:p>
            <a:endParaRPr lang="de-A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Usability übersetzt man am besten mit Gebrauchstauglichkeit oder Benutzbarkeit</a:t>
            </a: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oder </a:t>
            </a: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Benutzerfreundlichkeit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Bezeichnet</a:t>
            </a: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Qualität eines System, die sich auf dessen Anwendung bezieht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Mittels Usability-Test kann eine Software-Lösung getestet werden bzw. Erkenntnisse gewonnen werden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 9241 – Gruppe von Normen die den menschzentrieren Entwicklungsansatz umfassen</a:t>
            </a:r>
            <a:endParaRPr lang="de-A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Usability bezeichnet das Ausmaß, in dem ein Produkt, System oder Dienst durch bestimmte Benutzer in einem bestimmten Anwendungskontext genutzt werden kann, um bestimmte Ziele effektiv, effizient und zufriedenstellend zu erreichen.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A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de-A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A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Kaffekanne</a:t>
            </a: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für Masochisten – praktisch unbenutzbar</a:t>
            </a: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628650" lvl="1" indent="-171450">
              <a:buFontTx/>
              <a:buChar char="-"/>
            </a:pP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 als Scherz skizziert ist leider Realität – Gegenstände werden so designt, dass niemand die Benutzung versteht</a:t>
            </a:r>
          </a:p>
          <a:p>
            <a:pPr marL="628650" lvl="1" indent="-171450">
              <a:buFontTx/>
              <a:buChar char="-"/>
            </a:pP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Normans </a:t>
            </a:r>
            <a:r>
              <a:rPr lang="de-AT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</a:t>
            </a:r>
            <a:endParaRPr lang="de-A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AT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Design </a:t>
            </a:r>
            <a:r>
              <a:rPr lang="de-AT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AT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Everyday</a:t>
            </a:r>
            <a:r>
              <a:rPr lang="de-AT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Things</a:t>
            </a: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von Donald A. Norman ist ein Buch über die Gestaltung von Alltagsgegenständen. Es erklärt, wie gutes Design die Benutzerfreundlichkeit verbessert und wie schlechtes Design zu Frustration führen kann. </a:t>
            </a:r>
          </a:p>
          <a:p>
            <a:pPr marL="171450" indent="-171450">
              <a:buFontTx/>
              <a:buChar char="-"/>
            </a:pP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 Norman ist bekannt</a:t>
            </a:r>
          </a:p>
          <a:p>
            <a:pPr marL="628650" lvl="1" indent="-171450">
              <a:buFontTx/>
              <a:buChar char="-"/>
            </a:pP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 Nutzerorientierte Gestaltung</a:t>
            </a:r>
          </a:p>
          <a:p>
            <a:pPr marL="628650" lvl="1" indent="-171450">
              <a:buFontTx/>
              <a:buChar char="-"/>
            </a:pP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 für Informatik an der </a:t>
            </a:r>
            <a:r>
              <a:rPr lang="de-A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Nothwetern</a:t>
            </a: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Univerity</a:t>
            </a:r>
            <a:endParaRPr lang="de-A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Tx/>
              <a:buChar char="-"/>
            </a:pPr>
            <a:r>
              <a:rPr lang="de-A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Erimierter</a:t>
            </a: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Professor für Kognitionswissenschaften an der </a:t>
            </a:r>
            <a:r>
              <a:rPr lang="de-A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Unversität</a:t>
            </a: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Kalifornien, San Diego</a:t>
            </a:r>
          </a:p>
          <a:p>
            <a:pPr marL="628650" lvl="1" indent="-171450">
              <a:buFontTx/>
              <a:buChar char="-"/>
            </a:pP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</a:t>
            </a:r>
            <a:r>
              <a:rPr lang="de-AT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Founder</a:t>
            </a: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Nielsen Norman Group: User Experience Research, Training und Consulting</a:t>
            </a:r>
          </a:p>
          <a:p>
            <a:pPr marL="628650" lvl="1" indent="-171450">
              <a:buFontTx/>
              <a:buChar char="-"/>
            </a:pP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Designprinzipien</a:t>
            </a:r>
          </a:p>
          <a:p>
            <a:pPr marL="1085850" lvl="2" indent="-171450">
              <a:buFontTx/>
              <a:buChar char="-"/>
            </a:pPr>
            <a:r>
              <a:rPr lang="de-AT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Visibility</a:t>
            </a: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(Sichtbarkeit) – Nutzer müssen alle Optionen kennen und sofort wissen, wie sie darauf zugreifen können</a:t>
            </a:r>
          </a:p>
          <a:p>
            <a:pPr marL="1085850" lvl="2" indent="-171450">
              <a:buFontTx/>
              <a:buChar char="-"/>
            </a:pP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Feedback – Jede Aktion erfordert eine Reaktion</a:t>
            </a:r>
          </a:p>
          <a:p>
            <a:pPr marL="1085850" lvl="2" indent="-171450">
              <a:buFontTx/>
              <a:buChar char="-"/>
            </a:pPr>
            <a:r>
              <a:rPr lang="de-AT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Affordance</a:t>
            </a: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(Erschwinglichkeit) – Sobald ein Nutzer etwas sieht muss er wissen wie er es benutzt (Beispiel: Becher)</a:t>
            </a:r>
          </a:p>
          <a:p>
            <a:pPr marL="1085850" lvl="2" indent="-171450">
              <a:buFontTx/>
              <a:buChar char="-"/>
            </a:pP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Mapping – Beziehung zwischen Kontrolle und Wirkung (Beispiel: Bildlaufleiste)</a:t>
            </a:r>
          </a:p>
          <a:p>
            <a:pPr marL="1085850" lvl="2" indent="-171450">
              <a:buFontTx/>
              <a:buChar char="-"/>
            </a:pPr>
            <a:r>
              <a:rPr lang="de-AT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Contrains</a:t>
            </a: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(Einschränkungen) – Grenzen einer Interaktion (Beispiel: Für den Nutzer ist es logisch nach unten zu scrollen um den Rest der Website zusehen)</a:t>
            </a:r>
          </a:p>
          <a:p>
            <a:pPr marL="1085850" lvl="2" indent="-171450">
              <a:buFontTx/>
              <a:buChar char="-"/>
            </a:pPr>
            <a:r>
              <a:rPr lang="de-AT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Consistency</a:t>
            </a: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(Durchgängigkeit) – Dieselbe Aktion muss jedes Mal die gleiche Reaktion hervorrufen (Beispiel Zurück-Taste auf einer Website)</a:t>
            </a:r>
            <a:endParaRPr lang="de-A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Tx/>
              <a:buChar char="-"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F2D-ED92-45AA-B2FF-6CA2C0457C94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290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 EXPERIENCE</a:t>
            </a:r>
          </a:p>
          <a:p>
            <a:endParaRPr lang="de-A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Übersetzt </a:t>
            </a:r>
            <a:r>
              <a:rPr lang="de-A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Nutzendenerlebnis</a:t>
            </a:r>
            <a:endParaRPr lang="de-A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A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de-AT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Gesamtheit</a:t>
            </a: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kognitiven und emotionalen Erfahrungen, die Nutzer mit einem System machen.</a:t>
            </a:r>
          </a:p>
          <a:p>
            <a:pPr marL="171450" indent="-171450">
              <a:buFontTx/>
              <a:buChar char="-"/>
            </a:pP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Ergänzung zur Usability </a:t>
            </a:r>
          </a:p>
          <a:p>
            <a:pPr marL="171450" indent="-171450">
              <a:buFontTx/>
              <a:buChar char="-"/>
            </a:pP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Verfolgt einen ganzheitlichen Ansatz mit allen Erfahrungen die in irgendeiner Weise mit dem Produkt zusammenhängen</a:t>
            </a:r>
          </a:p>
          <a:p>
            <a:pPr marL="171450" indent="-171450">
              <a:buFontTx/>
              <a:buChar char="-"/>
            </a:pP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„Software soll sich wie eine gute Freundin, ein guter Freund verhalten“</a:t>
            </a:r>
          </a:p>
          <a:p>
            <a:pPr marL="171450" indent="-171450">
              <a:buFontTx/>
              <a:buChar char="-"/>
            </a:pP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Mensch ist ein soziales Wesen.</a:t>
            </a:r>
          </a:p>
          <a:p>
            <a:pPr marL="171450" indent="-171450">
              <a:buFontTx/>
              <a:buChar char="-"/>
            </a:pP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erwartet von einer Maschine, dass sie sich wie ein Freund verhält.</a:t>
            </a:r>
          </a:p>
          <a:p>
            <a:pPr marL="171450" indent="-171450">
              <a:buFontTx/>
              <a:buChar char="-"/>
            </a:pP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 gutes UX Design ist einfach zu benutzen</a:t>
            </a:r>
          </a:p>
          <a:p>
            <a:pPr marL="171450" indent="-171450">
              <a:buFontTx/>
              <a:buChar char="-"/>
            </a:pP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übersetzt komplexe Inhalte in ein für den Nutzer leicht zu verstehendes Produkt.</a:t>
            </a:r>
          </a:p>
          <a:p>
            <a:pPr marL="171450" indent="-171450">
              <a:buFontTx/>
              <a:buChar char="-"/>
            </a:pP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Bedienungsanleitungen sollten nicht mehr nötig sein.</a:t>
            </a:r>
          </a:p>
          <a:p>
            <a:pPr marL="171450" indent="-171450">
              <a:buFontTx/>
              <a:buChar char="-"/>
            </a:pP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Produkte sollten intuitiv und selbsterklärend sein.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F2D-ED92-45AA-B2FF-6CA2C0457C94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5801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BERUFLICHER WERDEGANG</a:t>
            </a:r>
          </a:p>
          <a:p>
            <a:endParaRPr lang="de-AT" dirty="0" smtClean="0"/>
          </a:p>
          <a:p>
            <a:pPr marL="171450" indent="-171450">
              <a:buFontTx/>
              <a:buChar char="-"/>
            </a:pPr>
            <a:r>
              <a:rPr lang="de-AT" baseline="0" dirty="0" smtClean="0"/>
              <a:t>Seit 9 Jahren PO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Seit 4 Jahren PO der Digitalen Haftraumsprechanlage und des Alarmmanagements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Mein aktuelles Team besteht aus 2 Tester, 6 Entwickler und einem </a:t>
            </a:r>
            <a:r>
              <a:rPr lang="de-AT" baseline="0" dirty="0" err="1" smtClean="0"/>
              <a:t>Teamlead</a:t>
            </a:r>
            <a:endParaRPr lang="de-AT" baseline="0" dirty="0" smtClean="0"/>
          </a:p>
          <a:p>
            <a:endParaRPr lang="de-AT" baseline="0" dirty="0" smtClean="0"/>
          </a:p>
          <a:p>
            <a:r>
              <a:rPr lang="de-AT" baseline="0" dirty="0" smtClean="0"/>
              <a:t>Die digitale Haftraumsprechanlage </a:t>
            </a: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 ein digitales System zur intelligenten für den Einsatz in Justizanstalten.</a:t>
            </a:r>
          </a:p>
          <a:p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 ermöglicht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Sprachkommunikation zwischen den Hafträumen und den zugeordneten Amtsräumen,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Einspielen von Musikprogrammen,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Absetzen von Normal- und Prioritätsrufen,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Durchführung von Sammel- und Gruppendurchsagen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sowie eine speziell für Justizanstalten optimierte Bedienung.</a:t>
            </a:r>
            <a:endParaRPr lang="de-AT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F2D-ED92-45AA-B2FF-6CA2C0457C94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1836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PRODUCT OWNER</a:t>
            </a:r>
          </a:p>
          <a:p>
            <a:endParaRPr lang="de-AT" dirty="0" smtClean="0"/>
          </a:p>
          <a:p>
            <a:r>
              <a:rPr lang="de-AT" dirty="0" smtClean="0"/>
              <a:t>Was ist ein Product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Owner</a:t>
            </a:r>
            <a:r>
              <a:rPr lang="de-AT" baseline="0" dirty="0" smtClean="0"/>
              <a:t>?</a:t>
            </a:r>
          </a:p>
          <a:p>
            <a:endParaRPr lang="de-AT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AT" baseline="0" dirty="0" smtClean="0"/>
              <a:t>Rolle im </a:t>
            </a:r>
            <a:r>
              <a:rPr lang="de-AT" baseline="0" dirty="0" err="1" smtClean="0"/>
              <a:t>Scrum</a:t>
            </a:r>
            <a:r>
              <a:rPr lang="de-AT" baseline="0" dirty="0" smtClean="0"/>
              <a:t>-Prozess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AT" baseline="0" dirty="0" smtClean="0"/>
              <a:t>Verantwortlich für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AT" baseline="0" dirty="0" smtClean="0"/>
              <a:t>die Produkt-Entwicklung – die optimal auf das Kundenbedürfnis ist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AT" baseline="0" dirty="0" smtClean="0"/>
              <a:t>die Wertsteigerung des Produkts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AT" baseline="0" dirty="0" smtClean="0"/>
              <a:t>den Product </a:t>
            </a:r>
            <a:r>
              <a:rPr lang="de-AT" baseline="0" dirty="0" err="1" smtClean="0"/>
              <a:t>Backlog</a:t>
            </a:r>
            <a:endParaRPr lang="de-AT" baseline="0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AT" baseline="0" dirty="0" smtClean="0"/>
              <a:t>die klare und verständliche Formulierung der Arbeitspakete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AT" baseline="0" dirty="0" smtClean="0"/>
              <a:t>das </a:t>
            </a:r>
            <a:r>
              <a:rPr lang="de-AT" baseline="0" dirty="0" err="1" smtClean="0"/>
              <a:t>Prodct</a:t>
            </a:r>
            <a:r>
              <a:rPr lang="de-AT" baseline="0" dirty="0" smtClean="0"/>
              <a:t> Goal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AT" baseline="0" dirty="0" smtClean="0"/>
              <a:t>die Einhaltung der gesetzten Termine und Aufwände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baseline="0" dirty="0" smtClean="0"/>
              <a:t>Schnittstelle zu Stakeholder,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AT" baseline="0" dirty="0" smtClean="0"/>
              <a:t>Gemeinsame Konsolidierung der Anforderungen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AT" baseline="0" dirty="0" smtClean="0"/>
              <a:t>Regelmäßige Information über den Entwicklungsschritt des Produkts/Projekts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baseline="0" dirty="0" smtClean="0"/>
              <a:t>Rechenschaft lege ich der Abteilungsleitung gegenüber ab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AT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baseline="0" dirty="0" smtClean="0"/>
              <a:t>Product </a:t>
            </a:r>
            <a:r>
              <a:rPr lang="de-AT" baseline="0" dirty="0" err="1" smtClean="0"/>
              <a:t>Backlog</a:t>
            </a:r>
            <a:r>
              <a:rPr lang="de-AT" baseline="0" dirty="0" smtClean="0"/>
              <a:t> Pflege und Priorisierung – Items werden vom Team abgearbeitet – für das Team ist eindeutig welche Aufgabe als nächstes zu bearbeiten ist.</a:t>
            </a:r>
          </a:p>
          <a:p>
            <a:endParaRPr lang="de-AT" baseline="0" dirty="0" smtClean="0"/>
          </a:p>
          <a:p>
            <a:pPr marL="0" indent="0">
              <a:buFontTx/>
              <a:buNone/>
            </a:pPr>
            <a:r>
              <a:rPr lang="de-AT" baseline="0" dirty="0" smtClean="0"/>
              <a:t>Kurz gesagt: Meine Aufgabe ist die Definition, Kontrolle des Umfangs der umgesetzten Funktion sowie die Kontrolle des Aufwands.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F2D-ED92-45AA-B2FF-6CA2C0457C94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803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AUSBILDUNG</a:t>
            </a:r>
          </a:p>
          <a:p>
            <a:endParaRPr lang="de-AT" dirty="0" smtClean="0"/>
          </a:p>
          <a:p>
            <a:pPr marL="171450" indent="-171450">
              <a:buFontTx/>
              <a:buChar char="-"/>
            </a:pPr>
            <a:r>
              <a:rPr lang="de-AT" dirty="0" smtClean="0"/>
              <a:t>Matura am Bundesrealgymnasium</a:t>
            </a:r>
            <a:r>
              <a:rPr lang="de-AT" baseline="0" dirty="0" smtClean="0"/>
              <a:t> Schwechat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Kolleg für EDV und Organisation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Themenblöcke der Ausbildung </a:t>
            </a:r>
          </a:p>
          <a:p>
            <a:pPr marL="628650" lvl="1" indent="-171450">
              <a:buFontTx/>
              <a:buChar char="-"/>
            </a:pPr>
            <a:r>
              <a:rPr lang="de-AT" baseline="0" dirty="0" smtClean="0"/>
              <a:t>Grundlagen der Informatik wie z.B. das Handwerk des Programmierens/das Entwickeln von Software</a:t>
            </a:r>
          </a:p>
          <a:p>
            <a:pPr marL="628650" lvl="1" indent="-171450">
              <a:buFontTx/>
              <a:buChar char="-"/>
            </a:pPr>
            <a:r>
              <a:rPr lang="de-AT" baseline="0" dirty="0" smtClean="0"/>
              <a:t>Kaufmännische Grundlagen Buchhaltung und Kostenrechnung</a:t>
            </a:r>
          </a:p>
          <a:p>
            <a:pPr marL="628650" lvl="1" indent="-171450">
              <a:buFontTx/>
              <a:buChar char="-"/>
            </a:pPr>
            <a:r>
              <a:rPr lang="de-AT" baseline="0" dirty="0" smtClean="0"/>
              <a:t>Grundlagen der Betriebs- und Projektorganisation</a:t>
            </a:r>
          </a:p>
          <a:p>
            <a:pPr marL="171450" lvl="0" indent="-171450">
              <a:buFontTx/>
              <a:buChar char="-"/>
            </a:pPr>
            <a:r>
              <a:rPr lang="de-AT" baseline="0" dirty="0" smtClean="0"/>
              <a:t>Lebenslanges Lernen</a:t>
            </a:r>
          </a:p>
          <a:p>
            <a:pPr marL="628650" lvl="1" indent="-171450">
              <a:buFontTx/>
              <a:buChar char="-"/>
            </a:pPr>
            <a:r>
              <a:rPr lang="de-AT" baseline="0" dirty="0" smtClean="0"/>
              <a:t>Kurse im Interaction Design bei Interface </a:t>
            </a:r>
            <a:r>
              <a:rPr lang="de-AT" baseline="0" dirty="0" err="1" smtClean="0"/>
              <a:t>Consult</a:t>
            </a:r>
            <a:r>
              <a:rPr lang="de-AT" baseline="0" dirty="0" smtClean="0"/>
              <a:t>, </a:t>
            </a:r>
            <a:r>
              <a:rPr lang="de-AT" baseline="0" dirty="0" err="1" smtClean="0"/>
              <a:t>Zühlke</a:t>
            </a:r>
            <a:r>
              <a:rPr lang="de-AT" baseline="0" dirty="0" smtClean="0"/>
              <a:t>, </a:t>
            </a:r>
            <a:r>
              <a:rPr lang="de-AT" baseline="0" dirty="0" err="1" smtClean="0"/>
              <a:t>TechTalk</a:t>
            </a:r>
            <a:endParaRPr lang="de-AT" baseline="0" dirty="0" smtClean="0"/>
          </a:p>
          <a:p>
            <a:pPr marL="628650" lvl="1" indent="-171450">
              <a:buFontTx/>
              <a:buChar char="-"/>
            </a:pPr>
            <a:r>
              <a:rPr lang="de-AT" baseline="0" dirty="0" smtClean="0"/>
              <a:t>Zertifizierung UXQCC Certified Professional </a:t>
            </a:r>
            <a:r>
              <a:rPr lang="de-AT" baseline="0" dirty="0" err="1" smtClean="0"/>
              <a:t>for</a:t>
            </a:r>
            <a:r>
              <a:rPr lang="de-AT" baseline="0" dirty="0" smtClean="0"/>
              <a:t> Usability </a:t>
            </a:r>
            <a:r>
              <a:rPr lang="de-AT" baseline="0" dirty="0" err="1" smtClean="0"/>
              <a:t>and</a:t>
            </a:r>
            <a:r>
              <a:rPr lang="de-AT" baseline="0" dirty="0" smtClean="0"/>
              <a:t> User Experience Engineering – </a:t>
            </a:r>
            <a:r>
              <a:rPr lang="de-AT" baseline="0" dirty="0" err="1" smtClean="0"/>
              <a:t>Foundation</a:t>
            </a:r>
            <a:r>
              <a:rPr lang="de-AT" baseline="0" dirty="0" smtClean="0"/>
              <a:t> Level - Technikum Wien</a:t>
            </a:r>
          </a:p>
          <a:p>
            <a:pPr marL="628650" lvl="1" indent="-171450">
              <a:buFontTx/>
              <a:buChar char="-"/>
            </a:pPr>
            <a:r>
              <a:rPr lang="de-AT" baseline="0" dirty="0" smtClean="0"/>
              <a:t>Zertifizierung zum Certified </a:t>
            </a:r>
            <a:r>
              <a:rPr lang="de-AT" baseline="0" dirty="0" err="1" smtClean="0"/>
              <a:t>Scrum</a:t>
            </a:r>
            <a:r>
              <a:rPr lang="de-AT" baseline="0" dirty="0" smtClean="0"/>
              <a:t> Product </a:t>
            </a:r>
            <a:r>
              <a:rPr lang="de-AT" baseline="0" dirty="0" err="1" smtClean="0"/>
              <a:t>Owner</a:t>
            </a:r>
            <a:r>
              <a:rPr lang="de-AT" baseline="0" dirty="0" smtClean="0"/>
              <a:t> (CSPO) - </a:t>
            </a:r>
            <a:r>
              <a:rPr lang="de-AT" baseline="0" dirty="0" err="1" smtClean="0"/>
              <a:t>Scrum</a:t>
            </a:r>
            <a:r>
              <a:rPr lang="de-AT" baseline="0" dirty="0" smtClean="0"/>
              <a:t> Alliance</a:t>
            </a:r>
          </a:p>
          <a:p>
            <a:pPr marL="628650" lvl="1" indent="-171450">
              <a:buFontTx/>
              <a:buChar char="-"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F2D-ED92-45AA-B2FF-6CA2C0457C94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9006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SCRUM</a:t>
            </a:r>
          </a:p>
          <a:p>
            <a:endParaRPr lang="de-A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Vorgehensmodell des Projekt- und Produktmanagement </a:t>
            </a:r>
          </a:p>
          <a:p>
            <a:pPr marL="171450" indent="-171450">
              <a:buFontTx/>
              <a:buChar char="-"/>
            </a:pP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Wird</a:t>
            </a: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</a:t>
            </a: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agilen Softwareentwicklung eingesetzt</a:t>
            </a:r>
          </a:p>
          <a:p>
            <a:pPr marL="171450" indent="-171450">
              <a:buFontTx/>
              <a:buChar char="-"/>
            </a:pP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vier Leitlinien an denen sich </a:t>
            </a:r>
            <a:r>
              <a:rPr lang="de-AT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Scrum</a:t>
            </a: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orientiert sind</a:t>
            </a:r>
          </a:p>
          <a:p>
            <a:pPr marL="628650" lvl="1" indent="-171450">
              <a:buFontTx/>
              <a:buChar char="-"/>
            </a:pPr>
            <a:r>
              <a:rPr lang="de-AT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Itertiv</a:t>
            </a: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liefern</a:t>
            </a:r>
          </a:p>
          <a:p>
            <a:pPr marL="628650" lvl="1" indent="-171450">
              <a:buFontTx/>
              <a:buChar char="-"/>
            </a:pP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Kommunikation und Transparenz</a:t>
            </a:r>
          </a:p>
          <a:p>
            <a:pPr marL="628650" lvl="1" indent="-171450">
              <a:buFontTx/>
              <a:buChar char="-"/>
            </a:pP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Regelmäßige Überprüfung der Prozesse und der Zusammenarbeit</a:t>
            </a:r>
          </a:p>
          <a:p>
            <a:pPr marL="628650" lvl="1" indent="-171450">
              <a:buFontTx/>
              <a:buChar char="-"/>
            </a:pP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Flexibilität bei den Produktanforderungen</a:t>
            </a:r>
            <a:endParaRPr lang="de-A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F2D-ED92-45AA-B2FF-6CA2C0457C94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7660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SW-ENTWICKLUNGS-TEAM</a:t>
            </a:r>
          </a:p>
          <a:p>
            <a:endParaRPr lang="de-A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Zusammensetzung aus</a:t>
            </a: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Rollen:</a:t>
            </a:r>
          </a:p>
          <a:p>
            <a:pPr marL="171450" indent="-171450">
              <a:buFontTx/>
              <a:buChar char="-"/>
            </a:pP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Stakeholder bei mir interne Auftraggeber</a:t>
            </a:r>
          </a:p>
          <a:p>
            <a:pPr marL="171450" indent="-171450">
              <a:buFontTx/>
              <a:buChar char="-"/>
            </a:pPr>
            <a:r>
              <a:rPr lang="de-AT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Teamlead</a:t>
            </a: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Entwickler und Tester</a:t>
            </a:r>
          </a:p>
          <a:p>
            <a:pPr marL="171450" indent="-171450">
              <a:buFontTx/>
              <a:buChar char="-"/>
            </a:pP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 </a:t>
            </a:r>
            <a:r>
              <a:rPr lang="de-AT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</a:t>
            </a:r>
            <a:r>
              <a:rPr lang="de-A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 Schnittstelle zwischen Stakeholder und Entwicklung-Team</a:t>
            </a:r>
          </a:p>
          <a:p>
            <a:endParaRPr lang="de-A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F2D-ED92-45AA-B2FF-6CA2C0457C94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8951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aseline="0" dirty="0" smtClean="0"/>
              <a:t>SW-ENTWICKLUNGS-PROZESS</a:t>
            </a:r>
          </a:p>
          <a:p>
            <a:pPr marL="0" indent="0">
              <a:buFontTx/>
              <a:buNone/>
            </a:pPr>
            <a:endParaRPr lang="de-DE" baseline="0" dirty="0" smtClean="0"/>
          </a:p>
          <a:p>
            <a:pPr marL="0" indent="0">
              <a:buFontTx/>
              <a:buNone/>
            </a:pPr>
            <a:r>
              <a:rPr lang="de-DE" baseline="0" dirty="0" smtClean="0"/>
              <a:t>- Agil – Vorlage für Prozess ist der </a:t>
            </a:r>
            <a:r>
              <a:rPr lang="de-DE" baseline="0" dirty="0" err="1" smtClean="0"/>
              <a:t>Scrum</a:t>
            </a:r>
            <a:r>
              <a:rPr lang="de-DE" baseline="0" dirty="0" smtClean="0"/>
              <a:t>-Prozess, der an die PKE angepasst ist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2 Wochen Sprints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Darstellung des Prozesses vom WL zur implementieren Funktion in AVASYS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Welche Meetings?</a:t>
            </a:r>
          </a:p>
          <a:p>
            <a:pPr marL="628650" lvl="1" indent="-171450">
              <a:buFontTx/>
              <a:buChar char="-"/>
            </a:pPr>
            <a:r>
              <a:rPr lang="de-DE" baseline="0" dirty="0" smtClean="0"/>
              <a:t>JF – </a:t>
            </a:r>
            <a:r>
              <a:rPr lang="de-DE" baseline="0" dirty="0" err="1" smtClean="0"/>
              <a:t>Refinement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Planning</a:t>
            </a:r>
            <a:r>
              <a:rPr lang="de-DE" baseline="0" dirty="0" smtClean="0"/>
              <a:t> – Review – Funktion</a:t>
            </a:r>
          </a:p>
          <a:p>
            <a:pPr marL="628650" lvl="1" indent="-171450">
              <a:buFontTx/>
              <a:buChar char="-"/>
            </a:pPr>
            <a:r>
              <a:rPr lang="de-DE" baseline="0" dirty="0" err="1" smtClean="0"/>
              <a:t>Standup</a:t>
            </a: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Wer nimmt an den Meeting teil?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Wie lange dauern die Meetings?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Wie oft finden die Meetings statt?</a:t>
            </a:r>
          </a:p>
          <a:p>
            <a:pPr marL="0" indent="0">
              <a:buFontTx/>
              <a:buNone/>
            </a:pPr>
            <a:endParaRPr lang="de-DE" baseline="0" dirty="0" smtClean="0"/>
          </a:p>
          <a:p>
            <a:pPr marL="0" indent="0">
              <a:buFontTx/>
              <a:buNone/>
            </a:pPr>
            <a:r>
              <a:rPr lang="de-DE" baseline="0" dirty="0" smtClean="0"/>
              <a:t>Ziel dieser Meetings ist die aktuelle Abstimmung in den Arbeiten des Sprints. </a:t>
            </a:r>
          </a:p>
          <a:p>
            <a:pPr marL="0" indent="0">
              <a:buFontTx/>
              <a:buNone/>
            </a:pPr>
            <a:r>
              <a:rPr lang="de-DE" baseline="0" dirty="0" smtClean="0"/>
              <a:t>Hybride Arbeitsweise.</a:t>
            </a:r>
          </a:p>
          <a:p>
            <a:pPr marL="0" indent="0">
              <a:buFontTx/>
              <a:buNone/>
            </a:pPr>
            <a:endParaRPr lang="de-DE" baseline="0" dirty="0" smtClean="0"/>
          </a:p>
          <a:p>
            <a:pPr marL="0" indent="0">
              <a:buFontTx/>
              <a:buNone/>
            </a:pPr>
            <a:r>
              <a:rPr lang="de-DE" baseline="0" dirty="0" smtClean="0"/>
              <a:t>Nach Bedarf finden Abschätzungs- und </a:t>
            </a:r>
            <a:r>
              <a:rPr lang="de-DE" baseline="0" dirty="0" err="1" smtClean="0"/>
              <a:t>KickOff</a:t>
            </a:r>
            <a:r>
              <a:rPr lang="de-DE" baseline="0" dirty="0" smtClean="0"/>
              <a:t>-Meetings statt.</a:t>
            </a:r>
          </a:p>
          <a:p>
            <a:pPr marL="0" indent="0">
              <a:buFontTx/>
              <a:buNone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9DF4-5878-4D26-9744-77E928B01D71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3071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Einleitung/Begrüßung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F2D-ED92-45AA-B2FF-6CA2C0457C94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47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BERUFLICHER WERDEGANG</a:t>
            </a:r>
          </a:p>
          <a:p>
            <a:endParaRPr lang="de-AT" dirty="0" smtClean="0"/>
          </a:p>
          <a:p>
            <a:pPr marL="171450" indent="-171450">
              <a:buFontTx/>
              <a:buChar char="-"/>
            </a:pPr>
            <a:r>
              <a:rPr lang="de-AT" dirty="0" smtClean="0"/>
              <a:t>Werkstudentin</a:t>
            </a:r>
            <a:r>
              <a:rPr lang="de-AT" baseline="0" dirty="0" smtClean="0"/>
              <a:t> im Institut für Physik am Forschungszentrum </a:t>
            </a:r>
            <a:r>
              <a:rPr lang="de-AT" baseline="0" dirty="0" err="1" smtClean="0"/>
              <a:t>Seibersdorf</a:t>
            </a:r>
            <a:r>
              <a:rPr lang="de-AT" baseline="0" dirty="0" smtClean="0"/>
              <a:t> (heutiges AIT) 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bereits während meiner beruflichen Ausbildung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erste Erfahrungen im Bereich der Softwareentwicklung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Nach Abschluss der Ausbildung in der </a:t>
            </a:r>
            <a:r>
              <a:rPr lang="de-AT" baseline="0" dirty="0" err="1" smtClean="0"/>
              <a:t>Spengergasse</a:t>
            </a:r>
            <a:r>
              <a:rPr lang="de-AT" baseline="0" dirty="0" smtClean="0"/>
              <a:t> wurde ich beim Institut angestellt.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Erstes eigenständiges Projekt - Entwicklung eines Mitarbeiterinformationssysteme 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Interesse für die Schnittstelle Mensch-Computer – das ich im Laufe meines Berufsleben ausgebaut habe</a:t>
            </a:r>
            <a:endParaRPr lang="de-AT" dirty="0" smtClean="0"/>
          </a:p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F2D-ED92-45AA-B2FF-6CA2C0457C94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1830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ENTWICKLUNG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F2D-ED92-45AA-B2FF-6CA2C0457C94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126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SOFTWAREENTWICKLUNG</a:t>
            </a:r>
          </a:p>
          <a:p>
            <a:endParaRPr lang="de-AT" dirty="0" smtClean="0"/>
          </a:p>
          <a:p>
            <a:pPr marL="171450" indent="-171450">
              <a:buFontTx/>
              <a:buChar char="-"/>
            </a:pPr>
            <a:r>
              <a:rPr lang="de-AT" baseline="0" dirty="0" smtClean="0"/>
              <a:t>Umfassender Prozess 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Beispiel Word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F2D-ED92-45AA-B2FF-6CA2C0457C94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0730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UI-DESIGN</a:t>
            </a:r>
          </a:p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F2D-ED92-45AA-B2FF-6CA2C0457C94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7828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UI-DESIGN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F2D-ED92-45AA-B2FF-6CA2C0457C94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4179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ICON-DESIGN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F2D-ED92-45AA-B2FF-6CA2C0457C94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4551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ICON-DESIGN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F2D-ED92-45AA-B2FF-6CA2C0457C94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981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3789E85-D135-4A20-920F-4EC586E3E265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54F5EEA-69CA-4A99-897C-B45D135598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489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9E85-D135-4A20-920F-4EC586E3E265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5EEA-69CA-4A99-897C-B45D135598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724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9E85-D135-4A20-920F-4EC586E3E265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5EEA-69CA-4A99-897C-B45D135598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105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9E85-D135-4A20-920F-4EC586E3E265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5EEA-69CA-4A99-897C-B45D135598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2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9E85-D135-4A20-920F-4EC586E3E265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5EEA-69CA-4A99-897C-B45D135598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964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9E85-D135-4A20-920F-4EC586E3E265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5EEA-69CA-4A99-897C-B45D135598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850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9E85-D135-4A20-920F-4EC586E3E265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5EEA-69CA-4A99-897C-B45D135598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184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9E85-D135-4A20-920F-4EC586E3E265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5EEA-69CA-4A99-897C-B45D135598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67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9E85-D135-4A20-920F-4EC586E3E265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5EEA-69CA-4A99-897C-B45D135598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150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9E85-D135-4A20-920F-4EC586E3E265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54F5EEA-69CA-4A99-897C-B45D135598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96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3789E85-D135-4A20-920F-4EC586E3E265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de-A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54F5EEA-69CA-4A99-897C-B45D135598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5141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3789E85-D135-4A20-920F-4EC586E3E265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54F5EEA-69CA-4A99-897C-B45D135598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969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ke.a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ke.a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ke.a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Ing. Marianne Wolf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453356"/>
          </a:xfrm>
        </p:spPr>
        <p:txBody>
          <a:bodyPr>
            <a:normAutofit fontScale="92500" lnSpcReduction="10000"/>
          </a:bodyPr>
          <a:lstStyle/>
          <a:p>
            <a:r>
              <a:rPr lang="de-AT" dirty="0" smtClean="0"/>
              <a:t>Product </a:t>
            </a:r>
            <a:r>
              <a:rPr lang="de-AT" dirty="0" err="1" smtClean="0"/>
              <a:t>Owner</a:t>
            </a:r>
            <a:endParaRPr lang="de-AT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2408083" y="6356518"/>
            <a:ext cx="9228201" cy="33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400" dirty="0" smtClean="0"/>
              <a:t>05.03.2024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27858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052267" y="1106904"/>
            <a:ext cx="7528207" cy="4351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Marianne Wolf</a:t>
            </a:r>
          </a:p>
          <a:p>
            <a:pPr marL="0" indent="0">
              <a:buNone/>
            </a:pPr>
            <a:endParaRPr lang="de-AT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Forschungszentrum </a:t>
            </a:r>
            <a:r>
              <a:rPr lang="de-AT" sz="2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Seibersdorf</a:t>
            </a: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 (AIT)</a:t>
            </a:r>
            <a:endParaRPr lang="de-AT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	Softwareentwicklerin – GUI</a:t>
            </a:r>
            <a:b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	Entwicklung/UI-Design/</a:t>
            </a:r>
            <a:r>
              <a:rPr lang="de-AT" sz="2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Icondesign</a:t>
            </a:r>
            <a:endParaRPr lang="de-AT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58253" y="5767137"/>
            <a:ext cx="681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https://www.linkedin.com/in/marianne-wolf-4b026b156/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20" y="1106905"/>
            <a:ext cx="2903829" cy="4351617"/>
          </a:xfrm>
          <a:prstGeom prst="rect">
            <a:avLst/>
          </a:prstGeom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2295789" y="6356518"/>
            <a:ext cx="9228201" cy="33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05.03.2024 | Ing. Marianne Wolf</a:t>
            </a:r>
            <a:endParaRPr lang="de-A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2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5"/>
          <p:cNvSpPr>
            <a:spLocks noGrp="1"/>
          </p:cNvSpPr>
          <p:nvPr>
            <p:ph sz="half" idx="2"/>
          </p:nvPr>
        </p:nvSpPr>
        <p:spPr>
          <a:xfrm>
            <a:off x="857149" y="731521"/>
            <a:ext cx="3328416" cy="5192201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e-AT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SICHERHEITS-MANAGEMENT-SYSTEM</a:t>
            </a:r>
            <a:endParaRPr lang="de-AT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Inhaltsplatzhalter 5"/>
          <p:cNvSpPr>
            <a:spLocks noGrp="1"/>
          </p:cNvSpPr>
          <p:nvPr>
            <p:ph sz="half" idx="2"/>
          </p:nvPr>
        </p:nvSpPr>
        <p:spPr>
          <a:xfrm>
            <a:off x="4823791" y="731521"/>
            <a:ext cx="6650665" cy="15170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„… </a:t>
            </a:r>
            <a:r>
              <a:rPr lang="de-AT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Bedienung </a:t>
            </a:r>
            <a:r>
              <a:rPr lang="de-AT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 Steuerung von verschiedenen Sicherheitssubsystemen wie Einbruchmelde-, Zutritts-, Brandmelde-, Beschallungs- und Evakuierungsanlagen</a:t>
            </a:r>
            <a:r>
              <a:rPr lang="de-AT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.“</a:t>
            </a:r>
            <a:endParaRPr lang="de-DE" sz="2200" dirty="0">
              <a:solidFill>
                <a:schemeClr val="tx1"/>
              </a:solidFill>
            </a:endParaRPr>
          </a:p>
        </p:txBody>
      </p:sp>
      <p:sp>
        <p:nvSpPr>
          <p:cNvPr id="12" name="Inhaltsplatzhalter 5"/>
          <p:cNvSpPr>
            <a:spLocks noGrp="1"/>
          </p:cNvSpPr>
          <p:nvPr>
            <p:ph sz="half" idx="2"/>
          </p:nvPr>
        </p:nvSpPr>
        <p:spPr>
          <a:xfrm>
            <a:off x="4823790" y="2645971"/>
            <a:ext cx="6650666" cy="171845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„… von </a:t>
            </a:r>
            <a:r>
              <a:rPr lang="de-AT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einem Bedienplatz (GUI = </a:t>
            </a:r>
            <a:r>
              <a:rPr lang="de-AT" sz="2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Graphical</a:t>
            </a:r>
            <a:r>
              <a:rPr lang="de-AT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User In­ter­face) eine ein­heitliche und einfache Bedienung </a:t>
            </a:r>
            <a:r>
              <a:rPr lang="de-AT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 ermöglichen und beliebige </a:t>
            </a:r>
            <a:r>
              <a:rPr lang="de-AT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auto­matische Aktionen zwischen den integrierten Subsystemen </a:t>
            </a:r>
            <a:r>
              <a:rPr lang="de-AT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durchzuführen.“</a:t>
            </a:r>
            <a:endParaRPr lang="de-D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sz="2200" dirty="0">
              <a:solidFill>
                <a:schemeClr val="tx1"/>
              </a:solidFill>
            </a:endParaRPr>
          </a:p>
        </p:txBody>
      </p:sp>
      <p:sp>
        <p:nvSpPr>
          <p:cNvPr id="13" name="Inhaltsplatzhalter 5"/>
          <p:cNvSpPr>
            <a:spLocks noGrp="1"/>
          </p:cNvSpPr>
          <p:nvPr>
            <p:ph sz="half" idx="2"/>
          </p:nvPr>
        </p:nvSpPr>
        <p:spPr>
          <a:xfrm>
            <a:off x="4823790" y="4761854"/>
            <a:ext cx="6650666" cy="11618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de-AT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„… </a:t>
            </a:r>
            <a:r>
              <a:rPr lang="de-AT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Einsatz </a:t>
            </a:r>
            <a:r>
              <a:rPr lang="de-AT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großen und größten Sicherheitsanlagen mit mittlerem bis höchstem Sicherheitsrisiko </a:t>
            </a:r>
            <a:r>
              <a:rPr lang="de-AT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…“</a:t>
            </a:r>
            <a:endParaRPr lang="de-D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80017" y="6126611"/>
            <a:ext cx="514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</a:t>
            </a: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www.pke.at</a:t>
            </a: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Sicherheitstechnik</a:t>
            </a:r>
            <a:endParaRPr lang="de-A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2295789" y="6356518"/>
            <a:ext cx="9228201" cy="33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05.03.2024 | Ing. Marianne Wolf</a:t>
            </a:r>
            <a:endParaRPr lang="de-A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052267" y="1106904"/>
            <a:ext cx="7528207" cy="4351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Marianne Wolf</a:t>
            </a:r>
          </a:p>
          <a:p>
            <a:pPr marL="0" indent="0">
              <a:buNone/>
            </a:pPr>
            <a:endParaRPr lang="de-AT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Forschungszentrum </a:t>
            </a:r>
            <a:r>
              <a:rPr lang="de-AT" sz="2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Seibersdorf</a:t>
            </a: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 (AIT)</a:t>
            </a:r>
            <a:endParaRPr lang="de-AT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	Softwareentwicklerin – GUI</a:t>
            </a:r>
            <a:b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	Entwicklung/UI-Design/</a:t>
            </a:r>
            <a:r>
              <a:rPr lang="de-AT" sz="2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Icondesign</a:t>
            </a:r>
            <a:endParaRPr lang="de-AT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NÖ Pressehaus St. Pölten</a:t>
            </a:r>
          </a:p>
          <a:p>
            <a:pPr marL="0" indent="0">
              <a:buNone/>
            </a:pPr>
            <a:r>
              <a:rPr lang="de-AT" sz="2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Anwendungsentwicklerin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58253" y="5767137"/>
            <a:ext cx="681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https://www.linkedin.com/in/marianne-wolf-4b026b156/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20" y="1106905"/>
            <a:ext cx="2903829" cy="4351617"/>
          </a:xfrm>
          <a:prstGeom prst="rect">
            <a:avLst/>
          </a:prstGeom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2295789" y="6356518"/>
            <a:ext cx="9228201" cy="33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05.03.2024 | Ing. Marianne Wolf</a:t>
            </a:r>
            <a:endParaRPr lang="de-A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052267" y="1106905"/>
            <a:ext cx="7528207" cy="4660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Marianne Wolf</a:t>
            </a:r>
          </a:p>
          <a:p>
            <a:pPr marL="0" indent="0">
              <a:buNone/>
            </a:pPr>
            <a:endParaRPr lang="de-AT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Forschungszentrum </a:t>
            </a:r>
            <a:r>
              <a:rPr lang="de-AT" sz="2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Seibersdorf</a:t>
            </a: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 (AIT)</a:t>
            </a:r>
            <a:endParaRPr lang="de-AT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	Softwareentwicklerin – GUI</a:t>
            </a:r>
            <a:b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	Entwicklung/UI-Design/</a:t>
            </a:r>
            <a:r>
              <a:rPr lang="de-AT" sz="2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Icondesign</a:t>
            </a:r>
            <a:endParaRPr lang="de-AT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NÖ Pressehaus St. Pölten</a:t>
            </a:r>
          </a:p>
          <a:p>
            <a:pPr marL="0" indent="0">
              <a:buNone/>
            </a:pPr>
            <a:r>
              <a:rPr lang="de-AT" sz="2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Anwendungsentwicklerin</a:t>
            </a:r>
          </a:p>
          <a:p>
            <a:pPr marL="0" indent="0">
              <a:buNone/>
            </a:pP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PKE</a:t>
            </a:r>
          </a:p>
          <a:p>
            <a:pPr marL="0" indent="0">
              <a:buNone/>
            </a:pP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	Softwareentwicklerin </a:t>
            </a:r>
            <a:r>
              <a:rPr lang="de-AT" sz="2200" dirty="0">
                <a:latin typeface="Verdana" panose="020B0604030504040204" pitchFamily="34" charset="0"/>
                <a:ea typeface="Verdana" panose="020B0604030504040204" pitchFamily="34" charset="0"/>
              </a:rPr>
              <a:t>– GUI</a:t>
            </a:r>
            <a:br>
              <a:rPr lang="de-AT" sz="2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2200" dirty="0">
                <a:latin typeface="Verdana" panose="020B0604030504040204" pitchFamily="34" charset="0"/>
                <a:ea typeface="Verdana" panose="020B0604030504040204" pitchFamily="34" charset="0"/>
              </a:rPr>
              <a:t>	Entwicklung/UI-Design/</a:t>
            </a:r>
            <a:r>
              <a:rPr lang="de-AT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Icondesign</a:t>
            </a:r>
            <a:endParaRPr lang="de-AT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2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de-AT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58253" y="5767137"/>
            <a:ext cx="681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https://www.linkedin.com/in/marianne-wolf-4b026b156/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20" y="1106905"/>
            <a:ext cx="2903829" cy="4351617"/>
          </a:xfrm>
          <a:prstGeom prst="rect">
            <a:avLst/>
          </a:prstGeom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2295789" y="6356518"/>
            <a:ext cx="9228201" cy="33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05.03.2024 | Ing. Marianne Wolf</a:t>
            </a:r>
            <a:endParaRPr lang="de-A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99" y="1228820"/>
            <a:ext cx="7407966" cy="470263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915029" y="5669842"/>
            <a:ext cx="454810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AT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</a:t>
            </a:r>
            <a:r>
              <a:rPr lang="de-AT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www.pke.at</a:t>
            </a:r>
            <a:r>
              <a:rPr lang="de-AT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de-AT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2295789" y="6356518"/>
            <a:ext cx="9228201" cy="33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05.03.2024 | Ing. Marianne Wolf</a:t>
            </a:r>
            <a:endParaRPr lang="de-A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3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288" y="1088257"/>
            <a:ext cx="7408800" cy="4745438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915029" y="5669842"/>
            <a:ext cx="454810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AT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</a:t>
            </a:r>
            <a:r>
              <a:rPr lang="de-AT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www.pke.at</a:t>
            </a:r>
            <a:r>
              <a:rPr lang="de-AT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de-AT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2295789" y="6356518"/>
            <a:ext cx="9228201" cy="33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05.03.2024 | Ing. Marianne Wolf</a:t>
            </a:r>
            <a:endParaRPr lang="de-A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5"/>
          <p:cNvSpPr>
            <a:spLocks noGrp="1"/>
          </p:cNvSpPr>
          <p:nvPr>
            <p:ph sz="half" idx="2"/>
          </p:nvPr>
        </p:nvSpPr>
        <p:spPr>
          <a:xfrm>
            <a:off x="857149" y="731521"/>
            <a:ext cx="3328416" cy="5192201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e-AT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USABILITY</a:t>
            </a:r>
            <a:br>
              <a:rPr lang="de-AT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de-AT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Gebrauchs-tauglichkeit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43" y="1054873"/>
            <a:ext cx="4545496" cy="4545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Untertitel 2"/>
          <p:cNvSpPr txBox="1">
            <a:spLocks/>
          </p:cNvSpPr>
          <p:nvPr/>
        </p:nvSpPr>
        <p:spPr>
          <a:xfrm>
            <a:off x="2295789" y="6356518"/>
            <a:ext cx="9228201" cy="33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05.03.2024 | Ing. Marianne Wolf</a:t>
            </a:r>
            <a:endParaRPr lang="de-A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6009537" y="5973600"/>
            <a:ext cx="5011901" cy="33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Donald A. Norman, The design </a:t>
            </a:r>
            <a:r>
              <a:rPr lang="de-AT" sz="1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AT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1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everyday</a:t>
            </a:r>
            <a:r>
              <a:rPr lang="de-AT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1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things</a:t>
            </a:r>
            <a:endParaRPr lang="de-AT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5"/>
          <p:cNvSpPr>
            <a:spLocks noGrp="1"/>
          </p:cNvSpPr>
          <p:nvPr>
            <p:ph sz="half" idx="2"/>
          </p:nvPr>
        </p:nvSpPr>
        <p:spPr>
          <a:xfrm>
            <a:off x="857149" y="731521"/>
            <a:ext cx="3328416" cy="5192201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e-AT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USER EXPERIENCE</a:t>
            </a:r>
            <a:br>
              <a:rPr lang="de-AT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de-AT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Nutzenden-</a:t>
            </a:r>
            <a:r>
              <a:rPr lang="de-AT" sz="3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erlebis</a:t>
            </a:r>
            <a:endParaRPr lang="de-AT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5 Ways to Improve User Experience with Machine Learning — Site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79" y="1864898"/>
            <a:ext cx="5715000" cy="3238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2295789" y="6356518"/>
            <a:ext cx="9228201" cy="33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05.03.2024 | Ing. Marianne Wolf</a:t>
            </a:r>
            <a:endParaRPr lang="de-A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052267" y="1106904"/>
            <a:ext cx="7528207" cy="43516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AT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Marianne Wolf</a:t>
            </a:r>
          </a:p>
          <a:p>
            <a:pPr marL="0" indent="0">
              <a:buNone/>
            </a:pPr>
            <a:endParaRPr lang="de-AT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Forschungszentrum </a:t>
            </a:r>
            <a:r>
              <a:rPr lang="de-A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Seibersdorf</a:t>
            </a: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 (AIT)</a:t>
            </a:r>
            <a:endParaRPr lang="de-A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	Softwareentwicklerin – GUI</a:t>
            </a:r>
            <a:b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	Entwicklung/UI-Design/</a:t>
            </a:r>
            <a:r>
              <a:rPr lang="de-A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Icondesign</a:t>
            </a:r>
            <a:endParaRPr lang="de-AT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NÖ Pressehaus St. Pölten</a:t>
            </a:r>
          </a:p>
          <a:p>
            <a:pPr marL="0" indent="0">
              <a:buNone/>
            </a:pPr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Anwendungsentwicklerin</a:t>
            </a:r>
          </a:p>
          <a:p>
            <a:pPr marL="0" indent="0">
              <a:buNone/>
            </a:pP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PKE</a:t>
            </a:r>
          </a:p>
          <a:p>
            <a:pPr marL="0" indent="0">
              <a:buNone/>
            </a:pPr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Softwareentwicklerin – GUI</a:t>
            </a:r>
            <a:b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	Entwicklung/UI-Design/</a:t>
            </a:r>
            <a:r>
              <a:rPr lang="de-A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Icondesign</a:t>
            </a:r>
            <a:endParaRPr lang="de-AT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Product </a:t>
            </a:r>
            <a:r>
              <a:rPr lang="de-A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Owner</a:t>
            </a: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de-A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58253" y="5767137"/>
            <a:ext cx="681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https://www.linkedin.com/in/marianne-wolf-4b026b156/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20" y="1106905"/>
            <a:ext cx="2903829" cy="4351617"/>
          </a:xfrm>
          <a:prstGeom prst="rect">
            <a:avLst/>
          </a:prstGeom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2295789" y="6356518"/>
            <a:ext cx="9228201" cy="33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05.03.2024 | Ing. Marianne Wolf</a:t>
            </a:r>
            <a:endParaRPr lang="de-A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 rot="20674283">
            <a:off x="5842052" y="1642058"/>
            <a:ext cx="4424300" cy="2961512"/>
          </a:xfr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AT" sz="4800" dirty="0" smtClean="0">
              <a:solidFill>
                <a:schemeClr val="tx1"/>
              </a:solidFill>
              <a:latin typeface="Comic Sans MS" panose="030F0702030302020204" pitchFamily="66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de-AT" sz="4800" dirty="0" smtClean="0">
                <a:solidFill>
                  <a:schemeClr val="tx1"/>
                </a:solidFill>
                <a:latin typeface="Comic Sans MS" panose="030F0702030302020204" pitchFamily="66" charset="0"/>
                <a:ea typeface="Verdana" panose="020B0604030504040204" pitchFamily="34" charset="0"/>
              </a:rPr>
              <a:t>Product </a:t>
            </a:r>
          </a:p>
          <a:p>
            <a:pPr marL="0" indent="0" algn="ctr">
              <a:buNone/>
            </a:pPr>
            <a:r>
              <a:rPr lang="de-AT" sz="4800" dirty="0" err="1" smtClean="0">
                <a:solidFill>
                  <a:schemeClr val="tx1"/>
                </a:solidFill>
                <a:latin typeface="Comic Sans MS" panose="030F0702030302020204" pitchFamily="66" charset="0"/>
                <a:ea typeface="Verdana" panose="020B0604030504040204" pitchFamily="34" charset="0"/>
              </a:rPr>
              <a:t>Owner</a:t>
            </a:r>
            <a:endParaRPr lang="de-AT" sz="4800" dirty="0">
              <a:solidFill>
                <a:schemeClr val="tx1"/>
              </a:solidFill>
              <a:latin typeface="Comic Sans MS" panose="030F0702030302020204" pitchFamily="66" charset="0"/>
              <a:ea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58253" y="5767137"/>
            <a:ext cx="681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https://www.linkedin.com/in/marianne-wolf-4b026b156/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20" y="1106905"/>
            <a:ext cx="2903829" cy="4351617"/>
          </a:xfrm>
          <a:prstGeom prst="rect">
            <a:avLst/>
          </a:prstGeom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2295789" y="6356518"/>
            <a:ext cx="9228201" cy="33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05.03.2024 | Ing. Marianne Wolf</a:t>
            </a:r>
            <a:endParaRPr lang="de-A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015691" y="1106905"/>
            <a:ext cx="7528207" cy="4351617"/>
          </a:xfrm>
        </p:spPr>
        <p:txBody>
          <a:bodyPr>
            <a:normAutofit fontScale="92500" lnSpcReduction="10000"/>
          </a:bodyPr>
          <a:lstStyle/>
          <a:p>
            <a:r>
              <a:rPr lang="de-AT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Marianne Wolf</a:t>
            </a:r>
          </a:p>
          <a:p>
            <a:endParaRPr lang="de-AT" b="1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Ausbildung</a:t>
            </a:r>
          </a:p>
          <a:p>
            <a:pPr marL="0" indent="0">
              <a:buNone/>
            </a:pPr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Bundesrealgymnasium Schwechat</a:t>
            </a:r>
          </a:p>
          <a:p>
            <a:pPr marL="0" indent="0">
              <a:buNone/>
            </a:pP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	Kolleg für EDV und Organisation</a:t>
            </a:r>
            <a:b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	HTL </a:t>
            </a:r>
            <a:r>
              <a:rPr lang="de-A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Spengergasse</a:t>
            </a: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 Wien V</a:t>
            </a:r>
          </a:p>
          <a:p>
            <a:pPr marL="0" indent="0">
              <a:buNone/>
            </a:pP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Fortbildung u.a.</a:t>
            </a:r>
          </a:p>
          <a:p>
            <a:pPr marL="0" indent="0">
              <a:buNone/>
            </a:pPr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Interaction Design</a:t>
            </a:r>
          </a:p>
          <a:p>
            <a:pPr marL="0" indent="0">
              <a:buNone/>
            </a:pPr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UXQCC - Certified Professional </a:t>
            </a:r>
            <a:r>
              <a:rPr lang="de-A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 Usability</a:t>
            </a:r>
            <a:b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de-A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 User Experience Engineering</a:t>
            </a:r>
          </a:p>
          <a:p>
            <a:pPr marL="0" indent="0">
              <a:buNone/>
            </a:pPr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CSPO – Certified </a:t>
            </a:r>
            <a:r>
              <a:rPr lang="de-A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Scrum</a:t>
            </a: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 Product </a:t>
            </a:r>
            <a:r>
              <a:rPr lang="de-A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Owner</a:t>
            </a:r>
            <a:endParaRPr lang="de-AT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58253" y="5767137"/>
            <a:ext cx="681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https://www.linkedin.com/in/marianne-wolf-4b026b156/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20" y="1106905"/>
            <a:ext cx="2903829" cy="4351617"/>
          </a:xfrm>
          <a:prstGeom prst="rect">
            <a:avLst/>
          </a:prstGeom>
        </p:spPr>
      </p:pic>
      <p:sp>
        <p:nvSpPr>
          <p:cNvPr id="5" name="Untertitel 2"/>
          <p:cNvSpPr txBox="1">
            <a:spLocks/>
          </p:cNvSpPr>
          <p:nvPr/>
        </p:nvSpPr>
        <p:spPr>
          <a:xfrm>
            <a:off x="2295789" y="6356518"/>
            <a:ext cx="9228201" cy="33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05.03.2024 | Ing. Marianne Wolf</a:t>
            </a:r>
            <a:endParaRPr lang="de-A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5"/>
          <p:cNvSpPr>
            <a:spLocks noGrp="1"/>
          </p:cNvSpPr>
          <p:nvPr>
            <p:ph sz="half" idx="2"/>
          </p:nvPr>
        </p:nvSpPr>
        <p:spPr>
          <a:xfrm>
            <a:off x="857149" y="731521"/>
            <a:ext cx="3328416" cy="5192201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e-AT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SCRUM</a:t>
            </a:r>
            <a:endParaRPr lang="de-AT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621497488"/>
              </p:ext>
            </p:extLst>
          </p:nvPr>
        </p:nvGraphicFramePr>
        <p:xfrm>
          <a:off x="4064000" y="731521"/>
          <a:ext cx="8128000" cy="5364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52" y="805069"/>
            <a:ext cx="1080000" cy="108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974" y="2143539"/>
            <a:ext cx="1080000" cy="108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52" y="3588026"/>
            <a:ext cx="1080000" cy="108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974" y="4975360"/>
            <a:ext cx="1080000" cy="1080000"/>
          </a:xfrm>
          <a:prstGeom prst="rect">
            <a:avLst/>
          </a:prstGeom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2295789" y="6356518"/>
            <a:ext cx="9228201" cy="33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05.03.2024 | Ing. Marianne Wolf</a:t>
            </a:r>
            <a:endParaRPr lang="de-A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5"/>
          <p:cNvSpPr>
            <a:spLocks noGrp="1"/>
          </p:cNvSpPr>
          <p:nvPr>
            <p:ph sz="half" idx="2"/>
          </p:nvPr>
        </p:nvSpPr>
        <p:spPr>
          <a:xfrm>
            <a:off x="857149" y="731521"/>
            <a:ext cx="3328416" cy="5192201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e-AT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TEAM</a:t>
            </a:r>
            <a:endParaRPr lang="de-AT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6582494" y="1167621"/>
            <a:ext cx="3600000" cy="36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7" name="Gruppieren 36"/>
          <p:cNvGrpSpPr/>
          <p:nvPr/>
        </p:nvGrpSpPr>
        <p:grpSpPr>
          <a:xfrm>
            <a:off x="6865154" y="2434252"/>
            <a:ext cx="778991" cy="1090959"/>
            <a:chOff x="1963412" y="648846"/>
            <a:chExt cx="778991" cy="1090959"/>
          </a:xfrm>
        </p:grpSpPr>
        <p:sp>
          <p:nvSpPr>
            <p:cNvPr id="38" name="Ellipse 37"/>
            <p:cNvSpPr/>
            <p:nvPr/>
          </p:nvSpPr>
          <p:spPr>
            <a:xfrm>
              <a:off x="2169083" y="648846"/>
              <a:ext cx="384000" cy="384043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</a:t>
              </a:r>
            </a:p>
          </p:txBody>
        </p:sp>
        <p:sp>
          <p:nvSpPr>
            <p:cNvPr id="39" name="Bogen 38"/>
            <p:cNvSpPr/>
            <p:nvPr/>
          </p:nvSpPr>
          <p:spPr>
            <a:xfrm>
              <a:off x="1963412" y="1041529"/>
              <a:ext cx="778991" cy="698276"/>
            </a:xfrm>
            <a:prstGeom prst="arc">
              <a:avLst>
                <a:gd name="adj1" fmla="val 11087478"/>
                <a:gd name="adj2" fmla="val 21128406"/>
              </a:avLst>
            </a:prstGeom>
            <a:solidFill>
              <a:schemeClr val="accent1"/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45" name="Textfeld 44"/>
          <p:cNvSpPr txBox="1"/>
          <p:nvPr/>
        </p:nvSpPr>
        <p:spPr>
          <a:xfrm>
            <a:off x="4537009" y="2367917"/>
            <a:ext cx="18694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sz="3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Produkt</a:t>
            </a:r>
            <a:r>
              <a:rPr lang="de-AT" sz="3200" dirty="0" smtClean="0">
                <a:solidFill>
                  <a:schemeClr val="accent1"/>
                </a:solidFill>
              </a:rPr>
              <a:t> </a:t>
            </a:r>
          </a:p>
          <a:p>
            <a:pPr algn="r"/>
            <a:r>
              <a:rPr lang="de-AT" sz="3200" dirty="0" err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Owner</a:t>
            </a:r>
            <a:endParaRPr lang="de-AT" sz="3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7061796" y="488278"/>
            <a:ext cx="2655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Stakeholder</a:t>
            </a:r>
            <a:endParaRPr lang="de-AT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5" name="Gruppieren 54"/>
          <p:cNvGrpSpPr/>
          <p:nvPr/>
        </p:nvGrpSpPr>
        <p:grpSpPr>
          <a:xfrm>
            <a:off x="8219238" y="4665563"/>
            <a:ext cx="3318024" cy="1170507"/>
            <a:chOff x="6403978" y="5485815"/>
            <a:chExt cx="3318024" cy="1170507"/>
          </a:xfrm>
        </p:grpSpPr>
        <p:sp>
          <p:nvSpPr>
            <p:cNvPr id="46" name="Textfeld 45"/>
            <p:cNvSpPr txBox="1"/>
            <p:nvPr/>
          </p:nvSpPr>
          <p:spPr>
            <a:xfrm>
              <a:off x="7170559" y="5485815"/>
              <a:ext cx="21459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3200" dirty="0" err="1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Teamlead</a:t>
              </a:r>
              <a:endParaRPr lang="de-AT" sz="3200" dirty="0">
                <a:solidFill>
                  <a:schemeClr val="accent6"/>
                </a:solidFill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6403978" y="6071547"/>
              <a:ext cx="23038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3200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Entwickler</a:t>
              </a:r>
              <a:endParaRPr lang="de-AT" sz="3200" dirty="0">
                <a:solidFill>
                  <a:schemeClr val="accent6"/>
                </a:solidFill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8707814" y="6071546"/>
              <a:ext cx="10141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3200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Test</a:t>
              </a:r>
              <a:endParaRPr lang="de-AT" sz="32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7871584" y="2691153"/>
            <a:ext cx="2063481" cy="1971197"/>
            <a:chOff x="8344823" y="3244602"/>
            <a:chExt cx="2063481" cy="1971197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8344823" y="4077507"/>
              <a:ext cx="1730419" cy="1138292"/>
              <a:chOff x="7152279" y="2592401"/>
              <a:chExt cx="1730419" cy="1138292"/>
            </a:xfrm>
          </p:grpSpPr>
          <p:grpSp>
            <p:nvGrpSpPr>
              <p:cNvPr id="30" name="Gruppieren 29"/>
              <p:cNvGrpSpPr/>
              <p:nvPr/>
            </p:nvGrpSpPr>
            <p:grpSpPr>
              <a:xfrm>
                <a:off x="8103707" y="2592401"/>
                <a:ext cx="778991" cy="1090959"/>
                <a:chOff x="1963642" y="601513"/>
                <a:chExt cx="778991" cy="1090959"/>
              </a:xfrm>
            </p:grpSpPr>
            <p:sp>
              <p:nvSpPr>
                <p:cNvPr id="35" name="Ellipse 34"/>
                <p:cNvSpPr/>
                <p:nvPr/>
              </p:nvSpPr>
              <p:spPr>
                <a:xfrm>
                  <a:off x="2169313" y="601513"/>
                  <a:ext cx="384000" cy="384043"/>
                </a:xfrm>
                <a:prstGeom prst="ellipse">
                  <a:avLst/>
                </a:prstGeom>
                <a:solidFill>
                  <a:schemeClr val="accent6"/>
                </a:solidFill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2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T</a:t>
                  </a:r>
                </a:p>
              </p:txBody>
            </p:sp>
            <p:sp>
              <p:nvSpPr>
                <p:cNvPr id="36" name="Bogen 35"/>
                <p:cNvSpPr/>
                <p:nvPr/>
              </p:nvSpPr>
              <p:spPr>
                <a:xfrm>
                  <a:off x="1963642" y="994196"/>
                  <a:ext cx="778991" cy="698276"/>
                </a:xfrm>
                <a:prstGeom prst="arc">
                  <a:avLst>
                    <a:gd name="adj1" fmla="val 11087478"/>
                    <a:gd name="adj2" fmla="val 21128406"/>
                  </a:avLst>
                </a:prstGeom>
                <a:solidFill>
                  <a:schemeClr val="accent6"/>
                </a:solidFill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</p:grpSp>
          <p:grpSp>
            <p:nvGrpSpPr>
              <p:cNvPr id="32" name="Gruppieren 31"/>
              <p:cNvGrpSpPr/>
              <p:nvPr/>
            </p:nvGrpSpPr>
            <p:grpSpPr>
              <a:xfrm>
                <a:off x="7152279" y="2639734"/>
                <a:ext cx="778991" cy="1090959"/>
                <a:chOff x="1963412" y="648846"/>
                <a:chExt cx="778991" cy="1090959"/>
              </a:xfrm>
            </p:grpSpPr>
            <p:sp>
              <p:nvSpPr>
                <p:cNvPr id="33" name="Ellipse 32"/>
                <p:cNvSpPr/>
                <p:nvPr/>
              </p:nvSpPr>
              <p:spPr>
                <a:xfrm>
                  <a:off x="2169083" y="648846"/>
                  <a:ext cx="384000" cy="38404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2400" dirty="0" smtClean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E</a:t>
                  </a:r>
                  <a:endParaRPr lang="de-DE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34" name="Bogen 33"/>
                <p:cNvSpPr/>
                <p:nvPr/>
              </p:nvSpPr>
              <p:spPr>
                <a:xfrm>
                  <a:off x="1963412" y="1041529"/>
                  <a:ext cx="778991" cy="698276"/>
                </a:xfrm>
                <a:prstGeom prst="arc">
                  <a:avLst>
                    <a:gd name="adj1" fmla="val 11087478"/>
                    <a:gd name="adj2" fmla="val 21128406"/>
                  </a:avLst>
                </a:prstGeom>
                <a:solidFill>
                  <a:schemeClr val="accent6"/>
                </a:solidFill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</p:grpSp>
        </p:grpSp>
        <p:grpSp>
          <p:nvGrpSpPr>
            <p:cNvPr id="54" name="Gruppieren 53"/>
            <p:cNvGrpSpPr/>
            <p:nvPr/>
          </p:nvGrpSpPr>
          <p:grpSpPr>
            <a:xfrm>
              <a:off x="8763134" y="3327621"/>
              <a:ext cx="778991" cy="1090959"/>
              <a:chOff x="7368717" y="3805165"/>
              <a:chExt cx="778991" cy="1090959"/>
            </a:xfrm>
          </p:grpSpPr>
          <p:sp>
            <p:nvSpPr>
              <p:cNvPr id="49" name="Ellipse 48"/>
              <p:cNvSpPr/>
              <p:nvPr/>
            </p:nvSpPr>
            <p:spPr>
              <a:xfrm>
                <a:off x="7574388" y="3805165"/>
                <a:ext cx="384000" cy="384043"/>
              </a:xfrm>
              <a:prstGeom prst="ellipse">
                <a:avLst/>
              </a:prstGeom>
              <a:solidFill>
                <a:schemeClr val="accent6"/>
              </a:solidFill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L</a:t>
                </a:r>
              </a:p>
            </p:txBody>
          </p:sp>
          <p:sp>
            <p:nvSpPr>
              <p:cNvPr id="50" name="Bogen 49"/>
              <p:cNvSpPr/>
              <p:nvPr/>
            </p:nvSpPr>
            <p:spPr>
              <a:xfrm>
                <a:off x="7368717" y="4197848"/>
                <a:ext cx="778991" cy="698276"/>
              </a:xfrm>
              <a:prstGeom prst="arc">
                <a:avLst>
                  <a:gd name="adj1" fmla="val 11087478"/>
                  <a:gd name="adj2" fmla="val 21128406"/>
                </a:avLst>
              </a:prstGeom>
              <a:solidFill>
                <a:schemeClr val="accent6"/>
              </a:solidFill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pic>
          <p:nvPicPr>
            <p:cNvPr id="52" name="Grafik 5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8304" y="3244602"/>
              <a:ext cx="720000" cy="720000"/>
            </a:xfrm>
            <a:prstGeom prst="rect">
              <a:avLst/>
            </a:prstGeom>
          </p:spPr>
        </p:pic>
      </p:grpSp>
      <p:grpSp>
        <p:nvGrpSpPr>
          <p:cNvPr id="56" name="Gruppieren 55"/>
          <p:cNvGrpSpPr/>
          <p:nvPr/>
        </p:nvGrpSpPr>
        <p:grpSpPr>
          <a:xfrm>
            <a:off x="7648117" y="1577823"/>
            <a:ext cx="1565229" cy="1090959"/>
            <a:chOff x="8270614" y="1868778"/>
            <a:chExt cx="1565229" cy="1090959"/>
          </a:xfrm>
        </p:grpSpPr>
        <p:grpSp>
          <p:nvGrpSpPr>
            <p:cNvPr id="41" name="Gruppieren 40"/>
            <p:cNvGrpSpPr/>
            <p:nvPr/>
          </p:nvGrpSpPr>
          <p:grpSpPr>
            <a:xfrm>
              <a:off x="8270614" y="1868778"/>
              <a:ext cx="778991" cy="1090959"/>
              <a:chOff x="1963412" y="648846"/>
              <a:chExt cx="778991" cy="1090959"/>
            </a:xfrm>
          </p:grpSpPr>
          <p:sp>
            <p:nvSpPr>
              <p:cNvPr id="43" name="Ellipse 42"/>
              <p:cNvSpPr/>
              <p:nvPr/>
            </p:nvSpPr>
            <p:spPr>
              <a:xfrm>
                <a:off x="2169083" y="648846"/>
                <a:ext cx="384000" cy="38404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</a:t>
                </a:r>
              </a:p>
            </p:txBody>
          </p:sp>
          <p:sp>
            <p:nvSpPr>
              <p:cNvPr id="44" name="Bogen 43"/>
              <p:cNvSpPr/>
              <p:nvPr/>
            </p:nvSpPr>
            <p:spPr>
              <a:xfrm>
                <a:off x="1963412" y="1041529"/>
                <a:ext cx="778991" cy="698276"/>
              </a:xfrm>
              <a:prstGeom prst="arc">
                <a:avLst>
                  <a:gd name="adj1" fmla="val 11087478"/>
                  <a:gd name="adj2" fmla="val 21128406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5843" y="1964566"/>
              <a:ext cx="720000" cy="720000"/>
            </a:xfrm>
            <a:prstGeom prst="rect">
              <a:avLst/>
            </a:prstGeom>
          </p:spPr>
        </p:pic>
      </p:grpSp>
      <p:sp>
        <p:nvSpPr>
          <p:cNvPr id="40" name="Untertitel 2"/>
          <p:cNvSpPr txBox="1">
            <a:spLocks/>
          </p:cNvSpPr>
          <p:nvPr/>
        </p:nvSpPr>
        <p:spPr>
          <a:xfrm>
            <a:off x="2295789" y="6356518"/>
            <a:ext cx="9228201" cy="33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05.03.2024 | Ing. Marianne Wolf</a:t>
            </a:r>
            <a:endParaRPr lang="de-A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8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feld 290"/>
          <p:cNvSpPr txBox="1"/>
          <p:nvPr/>
        </p:nvSpPr>
        <p:spPr>
          <a:xfrm>
            <a:off x="4980378" y="2633063"/>
            <a:ext cx="1329210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Jede 2. Woche</a:t>
            </a:r>
            <a:endParaRPr lang="de-AT" sz="11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5" name="Textfeld 284"/>
          <p:cNvSpPr txBox="1"/>
          <p:nvPr/>
        </p:nvSpPr>
        <p:spPr>
          <a:xfrm>
            <a:off x="2713552" y="4013628"/>
            <a:ext cx="960519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1x Woche</a:t>
            </a:r>
            <a:endParaRPr lang="de-AT" sz="11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AutoShape 2" descr="Profilbild von Czermak Clemens.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6" name="Rechteck 5"/>
          <p:cNvSpPr/>
          <p:nvPr/>
        </p:nvSpPr>
        <p:spPr>
          <a:xfrm>
            <a:off x="450659" y="1365146"/>
            <a:ext cx="1056117" cy="7680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Funktion</a:t>
            </a:r>
            <a:endParaRPr lang="de-DE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045856" y="1258672"/>
            <a:ext cx="972000" cy="97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rmAutofit/>
          </a:bodyPr>
          <a:lstStyle/>
          <a:p>
            <a:pPr algn="ctr"/>
            <a:r>
              <a:rPr lang="de-DE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</a:t>
            </a:r>
            <a:endParaRPr lang="de-DE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07" name="Gerade Verbindung mit Pfeil 106"/>
          <p:cNvCxnSpPr>
            <a:stCxn id="9" idx="6"/>
            <a:endCxn id="21" idx="2"/>
          </p:cNvCxnSpPr>
          <p:nvPr/>
        </p:nvCxnSpPr>
        <p:spPr>
          <a:xfrm>
            <a:off x="3017856" y="1744672"/>
            <a:ext cx="1265066" cy="1199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winkelter Verbinder 116"/>
          <p:cNvCxnSpPr>
            <a:stCxn id="77" idx="0"/>
            <a:endCxn id="21" idx="0"/>
          </p:cNvCxnSpPr>
          <p:nvPr/>
        </p:nvCxnSpPr>
        <p:spPr>
          <a:xfrm rot="16200000" flipV="1">
            <a:off x="5805329" y="234259"/>
            <a:ext cx="1742591" cy="3815404"/>
          </a:xfrm>
          <a:prstGeom prst="bentConnector3">
            <a:avLst>
              <a:gd name="adj1" fmla="val 129565"/>
            </a:avLst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17"/>
          <p:cNvCxnSpPr>
            <a:stCxn id="6" idx="3"/>
            <a:endCxn id="9" idx="2"/>
          </p:cNvCxnSpPr>
          <p:nvPr/>
        </p:nvCxnSpPr>
        <p:spPr>
          <a:xfrm flipV="1">
            <a:off x="1506776" y="1744672"/>
            <a:ext cx="539080" cy="451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mit Pfeil 121"/>
          <p:cNvCxnSpPr>
            <a:stCxn id="387" idx="0"/>
            <a:endCxn id="334" idx="1"/>
          </p:cNvCxnSpPr>
          <p:nvPr/>
        </p:nvCxnSpPr>
        <p:spPr>
          <a:xfrm>
            <a:off x="9070326" y="3499256"/>
            <a:ext cx="899375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Gerade Verbindung mit Pfeil 179"/>
          <p:cNvCxnSpPr>
            <a:stCxn id="333" idx="3"/>
          </p:cNvCxnSpPr>
          <p:nvPr/>
        </p:nvCxnSpPr>
        <p:spPr>
          <a:xfrm flipV="1">
            <a:off x="1506776" y="4893079"/>
            <a:ext cx="539080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Gewinkelter Verbinder 239"/>
          <p:cNvCxnSpPr>
            <a:stCxn id="302" idx="2"/>
            <a:endCxn id="333" idx="2"/>
          </p:cNvCxnSpPr>
          <p:nvPr/>
        </p:nvCxnSpPr>
        <p:spPr>
          <a:xfrm rot="5400000">
            <a:off x="5870553" y="-596187"/>
            <a:ext cx="981475" cy="10765143"/>
          </a:xfrm>
          <a:prstGeom prst="bentConnector3">
            <a:avLst>
              <a:gd name="adj1" fmla="val 191319"/>
            </a:avLst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Gerade Verbindung mit Pfeil 268"/>
          <p:cNvCxnSpPr>
            <a:stCxn id="242" idx="6"/>
            <a:endCxn id="588" idx="2"/>
          </p:cNvCxnSpPr>
          <p:nvPr/>
        </p:nvCxnSpPr>
        <p:spPr>
          <a:xfrm>
            <a:off x="5254922" y="3499256"/>
            <a:ext cx="95576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Gerade Verbindung mit Pfeil 274"/>
          <p:cNvCxnSpPr>
            <a:stCxn id="588" idx="0"/>
            <a:endCxn id="77" idx="2"/>
          </p:cNvCxnSpPr>
          <p:nvPr/>
        </p:nvCxnSpPr>
        <p:spPr>
          <a:xfrm>
            <a:off x="7182685" y="3499256"/>
            <a:ext cx="91564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0" name="Grafik 29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061" y="2656466"/>
            <a:ext cx="609600" cy="609600"/>
          </a:xfrm>
          <a:prstGeom prst="rect">
            <a:avLst/>
          </a:prstGeom>
        </p:spPr>
      </p:pic>
      <p:pic>
        <p:nvPicPr>
          <p:cNvPr id="302" name="Grafik 30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061" y="3686047"/>
            <a:ext cx="609600" cy="609600"/>
          </a:xfrm>
          <a:prstGeom prst="rect">
            <a:avLst/>
          </a:prstGeom>
        </p:spPr>
      </p:pic>
      <p:cxnSp>
        <p:nvCxnSpPr>
          <p:cNvPr id="309" name="Gewinkelter Verbinder 308"/>
          <p:cNvCxnSpPr>
            <a:stCxn id="46" idx="0"/>
            <a:endCxn id="6" idx="2"/>
          </p:cNvCxnSpPr>
          <p:nvPr/>
        </p:nvCxnSpPr>
        <p:spPr>
          <a:xfrm rot="16200000" flipV="1">
            <a:off x="612279" y="2499671"/>
            <a:ext cx="2286017" cy="1553138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Gerade Verbindung mit Pfeil 311"/>
          <p:cNvCxnSpPr>
            <a:endCxn id="6" idx="0"/>
          </p:cNvCxnSpPr>
          <p:nvPr/>
        </p:nvCxnSpPr>
        <p:spPr>
          <a:xfrm flipH="1">
            <a:off x="978718" y="809379"/>
            <a:ext cx="7262" cy="55576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Gewinkelter Verbinder 368"/>
          <p:cNvCxnSpPr>
            <a:stCxn id="334" idx="3"/>
            <a:endCxn id="300" idx="1"/>
          </p:cNvCxnSpPr>
          <p:nvPr/>
        </p:nvCxnSpPr>
        <p:spPr>
          <a:xfrm flipV="1">
            <a:off x="11025818" y="2961266"/>
            <a:ext cx="413243" cy="537991"/>
          </a:xfrm>
          <a:prstGeom prst="bentConnector3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Gewinkelter Verbinder 370"/>
          <p:cNvCxnSpPr>
            <a:stCxn id="334" idx="3"/>
            <a:endCxn id="302" idx="1"/>
          </p:cNvCxnSpPr>
          <p:nvPr/>
        </p:nvCxnSpPr>
        <p:spPr>
          <a:xfrm>
            <a:off x="11025818" y="3499257"/>
            <a:ext cx="413243" cy="491590"/>
          </a:xfrm>
          <a:prstGeom prst="bentConnector3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4282922" y="1270665"/>
            <a:ext cx="972000" cy="97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de-DE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Refine</a:t>
            </a:r>
            <a:r>
              <a:rPr lang="de-D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</a:p>
          <a:p>
            <a:pPr algn="ctr"/>
            <a:r>
              <a:rPr lang="de-DE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ment</a:t>
            </a:r>
            <a:endParaRPr lang="de-DE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4" name="Gruppieren 43"/>
          <p:cNvGrpSpPr/>
          <p:nvPr/>
        </p:nvGrpSpPr>
        <p:grpSpPr>
          <a:xfrm>
            <a:off x="4282922" y="3013256"/>
            <a:ext cx="972000" cy="972000"/>
            <a:chOff x="5200598" y="2997121"/>
            <a:chExt cx="972000" cy="972000"/>
          </a:xfrm>
          <a:solidFill>
            <a:srgbClr val="FFC000"/>
          </a:solidFill>
        </p:grpSpPr>
        <p:sp>
          <p:nvSpPr>
            <p:cNvPr id="242" name="Ellipse 241"/>
            <p:cNvSpPr/>
            <p:nvPr/>
          </p:nvSpPr>
          <p:spPr>
            <a:xfrm>
              <a:off x="5200598" y="2997121"/>
              <a:ext cx="972000" cy="9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rmAutofit/>
            </a:bodyPr>
            <a:lstStyle/>
            <a:p>
              <a:pPr algn="ctr"/>
              <a:endParaRPr lang="de-DE" sz="11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5" name="Sehne 384"/>
            <p:cNvSpPr/>
            <p:nvPr/>
          </p:nvSpPr>
          <p:spPr>
            <a:xfrm>
              <a:off x="5200598" y="2997121"/>
              <a:ext cx="972000" cy="972000"/>
            </a:xfrm>
            <a:prstGeom prst="chord">
              <a:avLst>
                <a:gd name="adj1" fmla="val 5303456"/>
                <a:gd name="adj2" fmla="val 162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Plann-ing</a:t>
              </a:r>
              <a:r>
                <a:rPr lang="de-DE" sz="1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und Retro</a:t>
              </a:r>
              <a:endParaRPr lang="de-D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6" name="Gruppieren 55"/>
          <p:cNvGrpSpPr/>
          <p:nvPr/>
        </p:nvGrpSpPr>
        <p:grpSpPr>
          <a:xfrm>
            <a:off x="2045856" y="4419248"/>
            <a:ext cx="1013838" cy="972000"/>
            <a:chOff x="2248773" y="4175958"/>
            <a:chExt cx="1013838" cy="972000"/>
          </a:xfrm>
          <a:solidFill>
            <a:schemeClr val="bg1">
              <a:lumMod val="75000"/>
            </a:schemeClr>
          </a:solidFill>
        </p:grpSpPr>
        <p:sp>
          <p:nvSpPr>
            <p:cNvPr id="46" name="Ellipse 45"/>
            <p:cNvSpPr/>
            <p:nvPr/>
          </p:nvSpPr>
          <p:spPr>
            <a:xfrm>
              <a:off x="2248773" y="4175958"/>
              <a:ext cx="972000" cy="97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rmAutofit/>
            </a:bodyPr>
            <a:lstStyle/>
            <a:p>
              <a:pPr algn="ctr"/>
              <a:endParaRPr lang="de-DE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6" name="Sehne 385"/>
            <p:cNvSpPr/>
            <p:nvPr/>
          </p:nvSpPr>
          <p:spPr>
            <a:xfrm>
              <a:off x="2248773" y="4175958"/>
              <a:ext cx="1013838" cy="972000"/>
            </a:xfrm>
            <a:prstGeom prst="chord">
              <a:avLst>
                <a:gd name="adj1" fmla="val 5507077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Stand-</a:t>
              </a:r>
              <a:r>
                <a:rPr lang="de-DE" sz="1400" dirty="0" err="1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up</a:t>
              </a:r>
              <a:endParaRPr lang="de-D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8098326" y="3013256"/>
            <a:ext cx="972000" cy="972000"/>
            <a:chOff x="8098326" y="2907500"/>
            <a:chExt cx="972000" cy="972000"/>
          </a:xfrm>
          <a:solidFill>
            <a:srgbClr val="FFC000"/>
          </a:solidFill>
        </p:grpSpPr>
        <p:sp>
          <p:nvSpPr>
            <p:cNvPr id="77" name="Ellipse 76"/>
            <p:cNvSpPr/>
            <p:nvPr/>
          </p:nvSpPr>
          <p:spPr>
            <a:xfrm>
              <a:off x="8098326" y="2907500"/>
              <a:ext cx="972000" cy="9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rmAutofit/>
            </a:bodyPr>
            <a:lstStyle/>
            <a:p>
              <a:pPr algn="ctr"/>
              <a:endParaRPr lang="de-DE" sz="11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7" name="Kreis 386"/>
            <p:cNvSpPr/>
            <p:nvPr/>
          </p:nvSpPr>
          <p:spPr>
            <a:xfrm>
              <a:off x="8098326" y="2907500"/>
              <a:ext cx="972000" cy="972000"/>
            </a:xfrm>
            <a:prstGeom prst="pie">
              <a:avLst>
                <a:gd name="adj1" fmla="val 37002"/>
                <a:gd name="adj2" fmla="val 162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Review</a:t>
              </a:r>
              <a:endParaRPr lang="de-D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425" name="Gruppieren 424"/>
          <p:cNvGrpSpPr/>
          <p:nvPr/>
        </p:nvGrpSpPr>
        <p:grpSpPr>
          <a:xfrm>
            <a:off x="2739095" y="1177226"/>
            <a:ext cx="484800" cy="398400"/>
            <a:chOff x="6389955" y="3484942"/>
            <a:chExt cx="479356" cy="438726"/>
          </a:xfrm>
        </p:grpSpPr>
        <p:sp>
          <p:nvSpPr>
            <p:cNvPr id="390" name="Rechteck 389"/>
            <p:cNvSpPr/>
            <p:nvPr/>
          </p:nvSpPr>
          <p:spPr>
            <a:xfrm>
              <a:off x="6389955" y="3484942"/>
              <a:ext cx="479356" cy="438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grpSp>
          <p:nvGrpSpPr>
            <p:cNvPr id="424" name="Gruppieren 423"/>
            <p:cNvGrpSpPr/>
            <p:nvPr/>
          </p:nvGrpSpPr>
          <p:grpSpPr>
            <a:xfrm>
              <a:off x="6444209" y="3534844"/>
              <a:ext cx="360040" cy="346925"/>
              <a:chOff x="6444209" y="3534844"/>
              <a:chExt cx="360040" cy="346925"/>
            </a:xfrm>
          </p:grpSpPr>
          <p:grpSp>
            <p:nvGrpSpPr>
              <p:cNvPr id="408" name="Gruppieren 407"/>
              <p:cNvGrpSpPr/>
              <p:nvPr/>
            </p:nvGrpSpPr>
            <p:grpSpPr>
              <a:xfrm flipV="1">
                <a:off x="6444209" y="3534844"/>
                <a:ext cx="360040" cy="48727"/>
                <a:chOff x="6474688" y="3583571"/>
                <a:chExt cx="616747" cy="119879"/>
              </a:xfrm>
            </p:grpSpPr>
            <p:sp>
              <p:nvSpPr>
                <p:cNvPr id="391" name="Rechteck 390"/>
                <p:cNvSpPr/>
                <p:nvPr/>
              </p:nvSpPr>
              <p:spPr>
                <a:xfrm>
                  <a:off x="6474688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92" name="Rechteck 391"/>
                <p:cNvSpPr/>
                <p:nvPr/>
              </p:nvSpPr>
              <p:spPr>
                <a:xfrm>
                  <a:off x="6644016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93" name="Rechteck 392"/>
                <p:cNvSpPr/>
                <p:nvPr/>
              </p:nvSpPr>
              <p:spPr>
                <a:xfrm>
                  <a:off x="6813344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07" name="Rechteck 406"/>
                <p:cNvSpPr/>
                <p:nvPr/>
              </p:nvSpPr>
              <p:spPr>
                <a:xfrm>
                  <a:off x="6972635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  <p:grpSp>
            <p:nvGrpSpPr>
              <p:cNvPr id="409" name="Gruppieren 408"/>
              <p:cNvGrpSpPr/>
              <p:nvPr/>
            </p:nvGrpSpPr>
            <p:grpSpPr>
              <a:xfrm flipV="1">
                <a:off x="6444209" y="3632192"/>
                <a:ext cx="360040" cy="48727"/>
                <a:chOff x="6474688" y="3583571"/>
                <a:chExt cx="616747" cy="119879"/>
              </a:xfrm>
            </p:grpSpPr>
            <p:sp>
              <p:nvSpPr>
                <p:cNvPr id="410" name="Rechteck 409"/>
                <p:cNvSpPr/>
                <p:nvPr/>
              </p:nvSpPr>
              <p:spPr>
                <a:xfrm>
                  <a:off x="6474688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11" name="Rechteck 410"/>
                <p:cNvSpPr/>
                <p:nvPr/>
              </p:nvSpPr>
              <p:spPr>
                <a:xfrm>
                  <a:off x="6644016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12" name="Rechteck 411"/>
                <p:cNvSpPr/>
                <p:nvPr/>
              </p:nvSpPr>
              <p:spPr>
                <a:xfrm>
                  <a:off x="6813344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13" name="Rechteck 412"/>
                <p:cNvSpPr/>
                <p:nvPr/>
              </p:nvSpPr>
              <p:spPr>
                <a:xfrm>
                  <a:off x="6972635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  <p:grpSp>
            <p:nvGrpSpPr>
              <p:cNvPr id="414" name="Gruppieren 413"/>
              <p:cNvGrpSpPr/>
              <p:nvPr/>
            </p:nvGrpSpPr>
            <p:grpSpPr>
              <a:xfrm flipV="1">
                <a:off x="6444209" y="3735875"/>
                <a:ext cx="360040" cy="48727"/>
                <a:chOff x="6474688" y="3583571"/>
                <a:chExt cx="616747" cy="119879"/>
              </a:xfrm>
            </p:grpSpPr>
            <p:sp>
              <p:nvSpPr>
                <p:cNvPr id="415" name="Rechteck 414"/>
                <p:cNvSpPr/>
                <p:nvPr/>
              </p:nvSpPr>
              <p:spPr>
                <a:xfrm>
                  <a:off x="6474688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16" name="Rechteck 415"/>
                <p:cNvSpPr/>
                <p:nvPr/>
              </p:nvSpPr>
              <p:spPr>
                <a:xfrm>
                  <a:off x="6644016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17" name="Rechteck 416"/>
                <p:cNvSpPr/>
                <p:nvPr/>
              </p:nvSpPr>
              <p:spPr>
                <a:xfrm>
                  <a:off x="6813344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18" name="Rechteck 417"/>
                <p:cNvSpPr/>
                <p:nvPr/>
              </p:nvSpPr>
              <p:spPr>
                <a:xfrm>
                  <a:off x="6972635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  <p:grpSp>
            <p:nvGrpSpPr>
              <p:cNvPr id="419" name="Gruppieren 418"/>
              <p:cNvGrpSpPr/>
              <p:nvPr/>
            </p:nvGrpSpPr>
            <p:grpSpPr>
              <a:xfrm flipV="1">
                <a:off x="6444209" y="3833042"/>
                <a:ext cx="360040" cy="48727"/>
                <a:chOff x="6474688" y="3583571"/>
                <a:chExt cx="616747" cy="119879"/>
              </a:xfrm>
            </p:grpSpPr>
            <p:sp>
              <p:nvSpPr>
                <p:cNvPr id="420" name="Rechteck 419"/>
                <p:cNvSpPr/>
                <p:nvPr/>
              </p:nvSpPr>
              <p:spPr>
                <a:xfrm>
                  <a:off x="6474688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21" name="Rechteck 420"/>
                <p:cNvSpPr/>
                <p:nvPr/>
              </p:nvSpPr>
              <p:spPr>
                <a:xfrm>
                  <a:off x="6644016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22" name="Rechteck 421"/>
                <p:cNvSpPr/>
                <p:nvPr/>
              </p:nvSpPr>
              <p:spPr>
                <a:xfrm>
                  <a:off x="6813344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23" name="Rechteck 422"/>
                <p:cNvSpPr/>
                <p:nvPr/>
              </p:nvSpPr>
              <p:spPr>
                <a:xfrm>
                  <a:off x="6972635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</p:grpSp>
      </p:grpSp>
      <p:grpSp>
        <p:nvGrpSpPr>
          <p:cNvPr id="449" name="Gruppieren 448"/>
          <p:cNvGrpSpPr/>
          <p:nvPr/>
        </p:nvGrpSpPr>
        <p:grpSpPr>
          <a:xfrm>
            <a:off x="4992056" y="2899131"/>
            <a:ext cx="484127" cy="399547"/>
            <a:chOff x="6389955" y="3484942"/>
            <a:chExt cx="479356" cy="438726"/>
          </a:xfrm>
        </p:grpSpPr>
        <p:sp>
          <p:nvSpPr>
            <p:cNvPr id="450" name="Rechteck 449"/>
            <p:cNvSpPr/>
            <p:nvPr/>
          </p:nvSpPr>
          <p:spPr>
            <a:xfrm>
              <a:off x="6389955" y="3484942"/>
              <a:ext cx="479356" cy="438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grpSp>
          <p:nvGrpSpPr>
            <p:cNvPr id="451" name="Gruppieren 450"/>
            <p:cNvGrpSpPr/>
            <p:nvPr/>
          </p:nvGrpSpPr>
          <p:grpSpPr>
            <a:xfrm>
              <a:off x="6444202" y="3534857"/>
              <a:ext cx="360056" cy="346912"/>
              <a:chOff x="6444202" y="3534857"/>
              <a:chExt cx="360056" cy="346912"/>
            </a:xfrm>
          </p:grpSpPr>
          <p:grpSp>
            <p:nvGrpSpPr>
              <p:cNvPr id="452" name="Gruppieren 451"/>
              <p:cNvGrpSpPr/>
              <p:nvPr/>
            </p:nvGrpSpPr>
            <p:grpSpPr>
              <a:xfrm flipV="1">
                <a:off x="6444213" y="3534857"/>
                <a:ext cx="360041" cy="48738"/>
                <a:chOff x="6474687" y="3583571"/>
                <a:chExt cx="616748" cy="119908"/>
              </a:xfrm>
            </p:grpSpPr>
            <p:sp>
              <p:nvSpPr>
                <p:cNvPr id="468" name="Rechteck 467"/>
                <p:cNvSpPr/>
                <p:nvPr/>
              </p:nvSpPr>
              <p:spPr>
                <a:xfrm>
                  <a:off x="6474687" y="3583598"/>
                  <a:ext cx="118799" cy="11988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69" name="Rechteck 468"/>
                <p:cNvSpPr/>
                <p:nvPr/>
              </p:nvSpPr>
              <p:spPr>
                <a:xfrm>
                  <a:off x="6644016" y="3583571"/>
                  <a:ext cx="118799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70" name="Rechteck 469"/>
                <p:cNvSpPr/>
                <p:nvPr/>
              </p:nvSpPr>
              <p:spPr>
                <a:xfrm>
                  <a:off x="6813342" y="3583571"/>
                  <a:ext cx="118799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71" name="Rechteck 470"/>
                <p:cNvSpPr/>
                <p:nvPr/>
              </p:nvSpPr>
              <p:spPr>
                <a:xfrm>
                  <a:off x="6972635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  <p:grpSp>
            <p:nvGrpSpPr>
              <p:cNvPr id="453" name="Gruppieren 452"/>
              <p:cNvGrpSpPr/>
              <p:nvPr/>
            </p:nvGrpSpPr>
            <p:grpSpPr>
              <a:xfrm flipV="1">
                <a:off x="6444209" y="3632180"/>
                <a:ext cx="360040" cy="48740"/>
                <a:chOff x="6474688" y="3583571"/>
                <a:chExt cx="616747" cy="119911"/>
              </a:xfrm>
            </p:grpSpPr>
            <p:sp>
              <p:nvSpPr>
                <p:cNvPr id="464" name="Rechteck 463"/>
                <p:cNvSpPr/>
                <p:nvPr/>
              </p:nvSpPr>
              <p:spPr>
                <a:xfrm>
                  <a:off x="6474688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65" name="Rechteck 464"/>
                <p:cNvSpPr/>
                <p:nvPr/>
              </p:nvSpPr>
              <p:spPr>
                <a:xfrm>
                  <a:off x="6644016" y="3583571"/>
                  <a:ext cx="118801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66" name="Rechteck 465"/>
                <p:cNvSpPr/>
                <p:nvPr/>
              </p:nvSpPr>
              <p:spPr>
                <a:xfrm>
                  <a:off x="6813344" y="3583601"/>
                  <a:ext cx="118801" cy="11988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67" name="Rechteck 466"/>
                <p:cNvSpPr/>
                <p:nvPr/>
              </p:nvSpPr>
              <p:spPr>
                <a:xfrm>
                  <a:off x="6972634" y="3583571"/>
                  <a:ext cx="118801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  <p:grpSp>
            <p:nvGrpSpPr>
              <p:cNvPr id="454" name="Gruppieren 453"/>
              <p:cNvGrpSpPr/>
              <p:nvPr/>
            </p:nvGrpSpPr>
            <p:grpSpPr>
              <a:xfrm flipV="1">
                <a:off x="6444212" y="3735875"/>
                <a:ext cx="360046" cy="48727"/>
                <a:chOff x="6474679" y="3583571"/>
                <a:chExt cx="616756" cy="119879"/>
              </a:xfrm>
            </p:grpSpPr>
            <p:sp>
              <p:nvSpPr>
                <p:cNvPr id="460" name="Rechteck 459"/>
                <p:cNvSpPr/>
                <p:nvPr/>
              </p:nvSpPr>
              <p:spPr>
                <a:xfrm>
                  <a:off x="6474679" y="3583571"/>
                  <a:ext cx="118801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61" name="Rechteck 460"/>
                <p:cNvSpPr/>
                <p:nvPr/>
              </p:nvSpPr>
              <p:spPr>
                <a:xfrm>
                  <a:off x="6644016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62" name="Rechteck 461"/>
                <p:cNvSpPr/>
                <p:nvPr/>
              </p:nvSpPr>
              <p:spPr>
                <a:xfrm>
                  <a:off x="6813344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63" name="Rechteck 462"/>
                <p:cNvSpPr/>
                <p:nvPr/>
              </p:nvSpPr>
              <p:spPr>
                <a:xfrm>
                  <a:off x="6972635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  <p:grpSp>
            <p:nvGrpSpPr>
              <p:cNvPr id="455" name="Gruppieren 454"/>
              <p:cNvGrpSpPr/>
              <p:nvPr/>
            </p:nvGrpSpPr>
            <p:grpSpPr>
              <a:xfrm flipV="1">
                <a:off x="6444202" y="3833042"/>
                <a:ext cx="360044" cy="48727"/>
                <a:chOff x="6474688" y="3583571"/>
                <a:chExt cx="616755" cy="119879"/>
              </a:xfrm>
            </p:grpSpPr>
            <p:sp>
              <p:nvSpPr>
                <p:cNvPr id="456" name="Rechteck 455"/>
                <p:cNvSpPr/>
                <p:nvPr/>
              </p:nvSpPr>
              <p:spPr>
                <a:xfrm>
                  <a:off x="6474688" y="3583571"/>
                  <a:ext cx="118799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57" name="Rechteck 456"/>
                <p:cNvSpPr/>
                <p:nvPr/>
              </p:nvSpPr>
              <p:spPr>
                <a:xfrm>
                  <a:off x="6644016" y="3583571"/>
                  <a:ext cx="118799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58" name="Rechteck 457"/>
                <p:cNvSpPr/>
                <p:nvPr/>
              </p:nvSpPr>
              <p:spPr>
                <a:xfrm>
                  <a:off x="6813345" y="3583571"/>
                  <a:ext cx="118799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59" name="Rechteck 458"/>
                <p:cNvSpPr/>
                <p:nvPr/>
              </p:nvSpPr>
              <p:spPr>
                <a:xfrm>
                  <a:off x="6972644" y="3583571"/>
                  <a:ext cx="118799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</p:grpSp>
      </p:grpSp>
      <p:grpSp>
        <p:nvGrpSpPr>
          <p:cNvPr id="11" name="Gruppieren 10"/>
          <p:cNvGrpSpPr/>
          <p:nvPr/>
        </p:nvGrpSpPr>
        <p:grpSpPr>
          <a:xfrm>
            <a:off x="1666821" y="1835185"/>
            <a:ext cx="778991" cy="1090959"/>
            <a:chOff x="1963412" y="648846"/>
            <a:chExt cx="778991" cy="1090959"/>
          </a:xfrm>
        </p:grpSpPr>
        <p:sp>
          <p:nvSpPr>
            <p:cNvPr id="23" name="Ellipse 22"/>
            <p:cNvSpPr/>
            <p:nvPr/>
          </p:nvSpPr>
          <p:spPr>
            <a:xfrm>
              <a:off x="2169083" y="648846"/>
              <a:ext cx="384000" cy="3840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</a:p>
          </p:txBody>
        </p:sp>
        <p:sp>
          <p:nvSpPr>
            <p:cNvPr id="7" name="Bogen 6"/>
            <p:cNvSpPr/>
            <p:nvPr/>
          </p:nvSpPr>
          <p:spPr>
            <a:xfrm>
              <a:off x="1963412" y="1041529"/>
              <a:ext cx="778991" cy="698276"/>
            </a:xfrm>
            <a:prstGeom prst="arc">
              <a:avLst>
                <a:gd name="adj1" fmla="val 11087478"/>
                <a:gd name="adj2" fmla="val 2112840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43" name="Gruppieren 242"/>
          <p:cNvGrpSpPr/>
          <p:nvPr/>
        </p:nvGrpSpPr>
        <p:grpSpPr>
          <a:xfrm>
            <a:off x="2633471" y="1835185"/>
            <a:ext cx="778991" cy="1090959"/>
            <a:chOff x="1963412" y="648846"/>
            <a:chExt cx="778991" cy="1090959"/>
          </a:xfrm>
        </p:grpSpPr>
        <p:sp>
          <p:nvSpPr>
            <p:cNvPr id="244" name="Ellipse 243"/>
            <p:cNvSpPr/>
            <p:nvPr/>
          </p:nvSpPr>
          <p:spPr>
            <a:xfrm>
              <a:off x="2169083" y="648846"/>
              <a:ext cx="384000" cy="38404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</a:t>
              </a:r>
              <a:endParaRPr lang="de-DE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45" name="Bogen 244"/>
            <p:cNvSpPr/>
            <p:nvPr/>
          </p:nvSpPr>
          <p:spPr>
            <a:xfrm>
              <a:off x="1963412" y="1041529"/>
              <a:ext cx="778991" cy="698276"/>
            </a:xfrm>
            <a:prstGeom prst="arc">
              <a:avLst>
                <a:gd name="adj1" fmla="val 11087478"/>
                <a:gd name="adj2" fmla="val 21128406"/>
              </a:avLst>
            </a:prstGeom>
            <a:solidFill>
              <a:schemeClr val="accent6"/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246" name="Gruppieren 245"/>
          <p:cNvGrpSpPr/>
          <p:nvPr/>
        </p:nvGrpSpPr>
        <p:grpSpPr>
          <a:xfrm>
            <a:off x="3872621" y="1835185"/>
            <a:ext cx="778991" cy="1090959"/>
            <a:chOff x="1963412" y="648846"/>
            <a:chExt cx="778991" cy="1090959"/>
          </a:xfrm>
        </p:grpSpPr>
        <p:sp>
          <p:nvSpPr>
            <p:cNvPr id="247" name="Ellipse 246"/>
            <p:cNvSpPr/>
            <p:nvPr/>
          </p:nvSpPr>
          <p:spPr>
            <a:xfrm>
              <a:off x="2169083" y="648846"/>
              <a:ext cx="384000" cy="384043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</a:t>
              </a:r>
            </a:p>
          </p:txBody>
        </p:sp>
        <p:sp>
          <p:nvSpPr>
            <p:cNvPr id="248" name="Bogen 247"/>
            <p:cNvSpPr/>
            <p:nvPr/>
          </p:nvSpPr>
          <p:spPr>
            <a:xfrm>
              <a:off x="1963412" y="1041529"/>
              <a:ext cx="778991" cy="698276"/>
            </a:xfrm>
            <a:prstGeom prst="arc">
              <a:avLst>
                <a:gd name="adj1" fmla="val 11087478"/>
                <a:gd name="adj2" fmla="val 21128406"/>
              </a:avLst>
            </a:prstGeom>
            <a:solidFill>
              <a:schemeClr val="accent1"/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252" name="Gruppieren 251"/>
          <p:cNvGrpSpPr/>
          <p:nvPr/>
        </p:nvGrpSpPr>
        <p:grpSpPr>
          <a:xfrm>
            <a:off x="4855889" y="1835185"/>
            <a:ext cx="778991" cy="1090959"/>
            <a:chOff x="1963412" y="648846"/>
            <a:chExt cx="778991" cy="1090959"/>
          </a:xfrm>
          <a:solidFill>
            <a:schemeClr val="accent6"/>
          </a:solidFill>
        </p:grpSpPr>
        <p:sp>
          <p:nvSpPr>
            <p:cNvPr id="253" name="Ellipse 252"/>
            <p:cNvSpPr/>
            <p:nvPr/>
          </p:nvSpPr>
          <p:spPr>
            <a:xfrm>
              <a:off x="2169083" y="648846"/>
              <a:ext cx="384000" cy="384043"/>
            </a:xfrm>
            <a:prstGeom prst="ellipse">
              <a:avLst/>
            </a:prstGeom>
            <a:grpFill/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</a:p>
          </p:txBody>
        </p:sp>
        <p:sp>
          <p:nvSpPr>
            <p:cNvPr id="254" name="Bogen 253"/>
            <p:cNvSpPr/>
            <p:nvPr/>
          </p:nvSpPr>
          <p:spPr>
            <a:xfrm>
              <a:off x="1963412" y="1041529"/>
              <a:ext cx="778991" cy="698276"/>
            </a:xfrm>
            <a:prstGeom prst="arc">
              <a:avLst>
                <a:gd name="adj1" fmla="val 11087478"/>
                <a:gd name="adj2" fmla="val 21128406"/>
              </a:avLst>
            </a:prstGeom>
            <a:grp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258" name="Gruppieren 257"/>
          <p:cNvGrpSpPr/>
          <p:nvPr/>
        </p:nvGrpSpPr>
        <p:grpSpPr>
          <a:xfrm>
            <a:off x="3872621" y="3595402"/>
            <a:ext cx="778991" cy="1090959"/>
            <a:chOff x="1963412" y="648846"/>
            <a:chExt cx="778991" cy="1090959"/>
          </a:xfrm>
        </p:grpSpPr>
        <p:sp>
          <p:nvSpPr>
            <p:cNvPr id="259" name="Ellipse 258"/>
            <p:cNvSpPr/>
            <p:nvPr/>
          </p:nvSpPr>
          <p:spPr>
            <a:xfrm>
              <a:off x="2169083" y="648846"/>
              <a:ext cx="384000" cy="384043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</a:t>
              </a:r>
            </a:p>
          </p:txBody>
        </p:sp>
        <p:sp>
          <p:nvSpPr>
            <p:cNvPr id="260" name="Bogen 259"/>
            <p:cNvSpPr/>
            <p:nvPr/>
          </p:nvSpPr>
          <p:spPr>
            <a:xfrm>
              <a:off x="1963412" y="1041529"/>
              <a:ext cx="778991" cy="698276"/>
            </a:xfrm>
            <a:prstGeom prst="arc">
              <a:avLst>
                <a:gd name="adj1" fmla="val 11087478"/>
                <a:gd name="adj2" fmla="val 21128406"/>
              </a:avLst>
            </a:prstGeom>
            <a:solidFill>
              <a:schemeClr val="accent1"/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64" name="Gruppieren 263"/>
          <p:cNvGrpSpPr/>
          <p:nvPr/>
        </p:nvGrpSpPr>
        <p:grpSpPr>
          <a:xfrm>
            <a:off x="4855889" y="3595402"/>
            <a:ext cx="778991" cy="1090959"/>
            <a:chOff x="1963412" y="648846"/>
            <a:chExt cx="778991" cy="1090959"/>
          </a:xfrm>
          <a:solidFill>
            <a:schemeClr val="accent6"/>
          </a:solidFill>
        </p:grpSpPr>
        <p:sp>
          <p:nvSpPr>
            <p:cNvPr id="265" name="Ellipse 264"/>
            <p:cNvSpPr/>
            <p:nvPr/>
          </p:nvSpPr>
          <p:spPr>
            <a:xfrm>
              <a:off x="2169083" y="648846"/>
              <a:ext cx="384000" cy="384043"/>
            </a:xfrm>
            <a:prstGeom prst="ellipse">
              <a:avLst/>
            </a:prstGeom>
            <a:grpFill/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</a:p>
          </p:txBody>
        </p:sp>
        <p:sp>
          <p:nvSpPr>
            <p:cNvPr id="266" name="Bogen 265"/>
            <p:cNvSpPr/>
            <p:nvPr/>
          </p:nvSpPr>
          <p:spPr>
            <a:xfrm>
              <a:off x="1963412" y="1041529"/>
              <a:ext cx="778991" cy="698276"/>
            </a:xfrm>
            <a:prstGeom prst="arc">
              <a:avLst>
                <a:gd name="adj1" fmla="val 11087478"/>
                <a:gd name="adj2" fmla="val 21128406"/>
              </a:avLst>
            </a:prstGeom>
            <a:grp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298" name="Gruppieren 297"/>
          <p:cNvGrpSpPr/>
          <p:nvPr/>
        </p:nvGrpSpPr>
        <p:grpSpPr>
          <a:xfrm>
            <a:off x="2633471" y="5066003"/>
            <a:ext cx="778991" cy="1090959"/>
            <a:chOff x="1963412" y="648846"/>
            <a:chExt cx="778991" cy="1090959"/>
          </a:xfrm>
          <a:solidFill>
            <a:schemeClr val="accent6"/>
          </a:solidFill>
        </p:grpSpPr>
        <p:sp>
          <p:nvSpPr>
            <p:cNvPr id="299" name="Ellipse 298"/>
            <p:cNvSpPr/>
            <p:nvPr/>
          </p:nvSpPr>
          <p:spPr>
            <a:xfrm>
              <a:off x="2169083" y="648846"/>
              <a:ext cx="384000" cy="384043"/>
            </a:xfrm>
            <a:prstGeom prst="ellipse">
              <a:avLst/>
            </a:prstGeom>
            <a:grp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</a:t>
              </a:r>
              <a:endParaRPr lang="de-DE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01" name="Bogen 300"/>
            <p:cNvSpPr/>
            <p:nvPr/>
          </p:nvSpPr>
          <p:spPr>
            <a:xfrm>
              <a:off x="1963412" y="1041529"/>
              <a:ext cx="778991" cy="698276"/>
            </a:xfrm>
            <a:prstGeom prst="arc">
              <a:avLst>
                <a:gd name="adj1" fmla="val 11087478"/>
                <a:gd name="adj2" fmla="val 21128406"/>
              </a:avLst>
            </a:prstGeom>
            <a:grp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306" name="Gruppieren 305"/>
          <p:cNvGrpSpPr/>
          <p:nvPr/>
        </p:nvGrpSpPr>
        <p:grpSpPr>
          <a:xfrm>
            <a:off x="4992056" y="1177226"/>
            <a:ext cx="484800" cy="398400"/>
            <a:chOff x="6389955" y="3484942"/>
            <a:chExt cx="479356" cy="438726"/>
          </a:xfrm>
        </p:grpSpPr>
        <p:sp>
          <p:nvSpPr>
            <p:cNvPr id="307" name="Rechteck 306"/>
            <p:cNvSpPr/>
            <p:nvPr/>
          </p:nvSpPr>
          <p:spPr>
            <a:xfrm>
              <a:off x="6389955" y="3484942"/>
              <a:ext cx="479356" cy="438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grpSp>
          <p:nvGrpSpPr>
            <p:cNvPr id="308" name="Gruppieren 307"/>
            <p:cNvGrpSpPr/>
            <p:nvPr/>
          </p:nvGrpSpPr>
          <p:grpSpPr>
            <a:xfrm>
              <a:off x="6444209" y="3534844"/>
              <a:ext cx="360040" cy="346925"/>
              <a:chOff x="6444209" y="3534844"/>
              <a:chExt cx="360040" cy="346925"/>
            </a:xfrm>
          </p:grpSpPr>
          <p:grpSp>
            <p:nvGrpSpPr>
              <p:cNvPr id="310" name="Gruppieren 309"/>
              <p:cNvGrpSpPr/>
              <p:nvPr/>
            </p:nvGrpSpPr>
            <p:grpSpPr>
              <a:xfrm flipV="1">
                <a:off x="6444209" y="3534844"/>
                <a:ext cx="360040" cy="48727"/>
                <a:chOff x="6474688" y="3583571"/>
                <a:chExt cx="616747" cy="119879"/>
              </a:xfrm>
            </p:grpSpPr>
            <p:sp>
              <p:nvSpPr>
                <p:cNvPr id="329" name="Rechteck 328"/>
                <p:cNvSpPr/>
                <p:nvPr/>
              </p:nvSpPr>
              <p:spPr>
                <a:xfrm>
                  <a:off x="6474688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30" name="Rechteck 329"/>
                <p:cNvSpPr/>
                <p:nvPr/>
              </p:nvSpPr>
              <p:spPr>
                <a:xfrm>
                  <a:off x="6644016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31" name="Rechteck 330"/>
                <p:cNvSpPr/>
                <p:nvPr/>
              </p:nvSpPr>
              <p:spPr>
                <a:xfrm>
                  <a:off x="6813344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32" name="Rechteck 331"/>
                <p:cNvSpPr/>
                <p:nvPr/>
              </p:nvSpPr>
              <p:spPr>
                <a:xfrm>
                  <a:off x="6972635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  <p:grpSp>
            <p:nvGrpSpPr>
              <p:cNvPr id="313" name="Gruppieren 312"/>
              <p:cNvGrpSpPr/>
              <p:nvPr/>
            </p:nvGrpSpPr>
            <p:grpSpPr>
              <a:xfrm flipV="1">
                <a:off x="6444209" y="3632192"/>
                <a:ext cx="360040" cy="48727"/>
                <a:chOff x="6474688" y="3583571"/>
                <a:chExt cx="616747" cy="119879"/>
              </a:xfrm>
            </p:grpSpPr>
            <p:sp>
              <p:nvSpPr>
                <p:cNvPr id="325" name="Rechteck 324"/>
                <p:cNvSpPr/>
                <p:nvPr/>
              </p:nvSpPr>
              <p:spPr>
                <a:xfrm>
                  <a:off x="6474688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26" name="Rechteck 325"/>
                <p:cNvSpPr/>
                <p:nvPr/>
              </p:nvSpPr>
              <p:spPr>
                <a:xfrm>
                  <a:off x="6644016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27" name="Rechteck 326"/>
                <p:cNvSpPr/>
                <p:nvPr/>
              </p:nvSpPr>
              <p:spPr>
                <a:xfrm>
                  <a:off x="6813344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28" name="Rechteck 327"/>
                <p:cNvSpPr/>
                <p:nvPr/>
              </p:nvSpPr>
              <p:spPr>
                <a:xfrm>
                  <a:off x="6972635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  <p:grpSp>
            <p:nvGrpSpPr>
              <p:cNvPr id="314" name="Gruppieren 313"/>
              <p:cNvGrpSpPr/>
              <p:nvPr/>
            </p:nvGrpSpPr>
            <p:grpSpPr>
              <a:xfrm flipV="1">
                <a:off x="6444209" y="3735875"/>
                <a:ext cx="360040" cy="48727"/>
                <a:chOff x="6474688" y="3583571"/>
                <a:chExt cx="616747" cy="119879"/>
              </a:xfrm>
            </p:grpSpPr>
            <p:sp>
              <p:nvSpPr>
                <p:cNvPr id="320" name="Rechteck 319"/>
                <p:cNvSpPr/>
                <p:nvPr/>
              </p:nvSpPr>
              <p:spPr>
                <a:xfrm>
                  <a:off x="6474688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22" name="Rechteck 321"/>
                <p:cNvSpPr/>
                <p:nvPr/>
              </p:nvSpPr>
              <p:spPr>
                <a:xfrm>
                  <a:off x="6644016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23" name="Rechteck 322"/>
                <p:cNvSpPr/>
                <p:nvPr/>
              </p:nvSpPr>
              <p:spPr>
                <a:xfrm>
                  <a:off x="6813344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24" name="Rechteck 323"/>
                <p:cNvSpPr/>
                <p:nvPr/>
              </p:nvSpPr>
              <p:spPr>
                <a:xfrm>
                  <a:off x="6972635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  <p:grpSp>
            <p:nvGrpSpPr>
              <p:cNvPr id="315" name="Gruppieren 314"/>
              <p:cNvGrpSpPr/>
              <p:nvPr/>
            </p:nvGrpSpPr>
            <p:grpSpPr>
              <a:xfrm flipV="1">
                <a:off x="6444209" y="3833042"/>
                <a:ext cx="360040" cy="48727"/>
                <a:chOff x="6474688" y="3583571"/>
                <a:chExt cx="616747" cy="119879"/>
              </a:xfrm>
            </p:grpSpPr>
            <p:sp>
              <p:nvSpPr>
                <p:cNvPr id="316" name="Rechteck 315"/>
                <p:cNvSpPr/>
                <p:nvPr/>
              </p:nvSpPr>
              <p:spPr>
                <a:xfrm>
                  <a:off x="6474688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17" name="Rechteck 316"/>
                <p:cNvSpPr/>
                <p:nvPr/>
              </p:nvSpPr>
              <p:spPr>
                <a:xfrm>
                  <a:off x="6644016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18" name="Rechteck 317"/>
                <p:cNvSpPr/>
                <p:nvPr/>
              </p:nvSpPr>
              <p:spPr>
                <a:xfrm>
                  <a:off x="6813344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19" name="Rechteck 318"/>
                <p:cNvSpPr/>
                <p:nvPr/>
              </p:nvSpPr>
              <p:spPr>
                <a:xfrm>
                  <a:off x="6972635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</p:grpSp>
      </p:grpSp>
      <p:sp>
        <p:nvSpPr>
          <p:cNvPr id="333" name="Rechteck 332"/>
          <p:cNvSpPr/>
          <p:nvPr/>
        </p:nvSpPr>
        <p:spPr>
          <a:xfrm>
            <a:off x="450659" y="4509037"/>
            <a:ext cx="1056117" cy="7680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Fehler</a:t>
            </a:r>
            <a:endParaRPr lang="de-DE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35" name="Gruppieren 334"/>
          <p:cNvGrpSpPr/>
          <p:nvPr/>
        </p:nvGrpSpPr>
        <p:grpSpPr>
          <a:xfrm>
            <a:off x="1666821" y="4969007"/>
            <a:ext cx="778991" cy="1090959"/>
            <a:chOff x="1963412" y="648846"/>
            <a:chExt cx="778991" cy="1090959"/>
          </a:xfrm>
        </p:grpSpPr>
        <p:sp>
          <p:nvSpPr>
            <p:cNvPr id="336" name="Ellipse 335"/>
            <p:cNvSpPr/>
            <p:nvPr/>
          </p:nvSpPr>
          <p:spPr>
            <a:xfrm>
              <a:off x="2169083" y="648846"/>
              <a:ext cx="384000" cy="3840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</a:p>
          </p:txBody>
        </p:sp>
        <p:sp>
          <p:nvSpPr>
            <p:cNvPr id="337" name="Bogen 336"/>
            <p:cNvSpPr/>
            <p:nvPr/>
          </p:nvSpPr>
          <p:spPr>
            <a:xfrm>
              <a:off x="1963412" y="1041529"/>
              <a:ext cx="778991" cy="698276"/>
            </a:xfrm>
            <a:prstGeom prst="arc">
              <a:avLst>
                <a:gd name="adj1" fmla="val 11087478"/>
                <a:gd name="adj2" fmla="val 2112840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338" name="Gruppieren 337"/>
          <p:cNvGrpSpPr/>
          <p:nvPr/>
        </p:nvGrpSpPr>
        <p:grpSpPr>
          <a:xfrm>
            <a:off x="7668004" y="3595402"/>
            <a:ext cx="778991" cy="1090959"/>
            <a:chOff x="1963412" y="648846"/>
            <a:chExt cx="778991" cy="1090959"/>
          </a:xfrm>
        </p:grpSpPr>
        <p:sp>
          <p:nvSpPr>
            <p:cNvPr id="339" name="Ellipse 338"/>
            <p:cNvSpPr/>
            <p:nvPr/>
          </p:nvSpPr>
          <p:spPr>
            <a:xfrm>
              <a:off x="2169083" y="648846"/>
              <a:ext cx="384000" cy="3840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</a:p>
          </p:txBody>
        </p:sp>
        <p:sp>
          <p:nvSpPr>
            <p:cNvPr id="340" name="Bogen 339"/>
            <p:cNvSpPr/>
            <p:nvPr/>
          </p:nvSpPr>
          <p:spPr>
            <a:xfrm>
              <a:off x="1963412" y="1041529"/>
              <a:ext cx="778991" cy="698276"/>
            </a:xfrm>
            <a:prstGeom prst="arc">
              <a:avLst>
                <a:gd name="adj1" fmla="val 11087478"/>
                <a:gd name="adj2" fmla="val 2112840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341" name="Gruppieren 340"/>
          <p:cNvGrpSpPr/>
          <p:nvPr/>
        </p:nvGrpSpPr>
        <p:grpSpPr>
          <a:xfrm>
            <a:off x="2739095" y="4288866"/>
            <a:ext cx="484800" cy="398400"/>
            <a:chOff x="6389955" y="3484942"/>
            <a:chExt cx="479356" cy="438726"/>
          </a:xfrm>
        </p:grpSpPr>
        <p:sp>
          <p:nvSpPr>
            <p:cNvPr id="342" name="Rechteck 341"/>
            <p:cNvSpPr/>
            <p:nvPr/>
          </p:nvSpPr>
          <p:spPr>
            <a:xfrm>
              <a:off x="6389955" y="3484942"/>
              <a:ext cx="479356" cy="438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grpSp>
          <p:nvGrpSpPr>
            <p:cNvPr id="343" name="Gruppieren 342"/>
            <p:cNvGrpSpPr/>
            <p:nvPr/>
          </p:nvGrpSpPr>
          <p:grpSpPr>
            <a:xfrm>
              <a:off x="6444209" y="3534844"/>
              <a:ext cx="360040" cy="346925"/>
              <a:chOff x="6444209" y="3534844"/>
              <a:chExt cx="360040" cy="346925"/>
            </a:xfrm>
          </p:grpSpPr>
          <p:grpSp>
            <p:nvGrpSpPr>
              <p:cNvPr id="344" name="Gruppieren 343"/>
              <p:cNvGrpSpPr/>
              <p:nvPr/>
            </p:nvGrpSpPr>
            <p:grpSpPr>
              <a:xfrm flipV="1">
                <a:off x="6444209" y="3534844"/>
                <a:ext cx="360040" cy="48727"/>
                <a:chOff x="6474688" y="3583571"/>
                <a:chExt cx="616747" cy="119879"/>
              </a:xfrm>
            </p:grpSpPr>
            <p:sp>
              <p:nvSpPr>
                <p:cNvPr id="382" name="Rechteck 381"/>
                <p:cNvSpPr/>
                <p:nvPr/>
              </p:nvSpPr>
              <p:spPr>
                <a:xfrm>
                  <a:off x="6474688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83" name="Rechteck 382"/>
                <p:cNvSpPr/>
                <p:nvPr/>
              </p:nvSpPr>
              <p:spPr>
                <a:xfrm>
                  <a:off x="6644016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84" name="Rechteck 383"/>
                <p:cNvSpPr/>
                <p:nvPr/>
              </p:nvSpPr>
              <p:spPr>
                <a:xfrm>
                  <a:off x="6813344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94" name="Rechteck 393"/>
                <p:cNvSpPr/>
                <p:nvPr/>
              </p:nvSpPr>
              <p:spPr>
                <a:xfrm>
                  <a:off x="6972635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  <p:grpSp>
            <p:nvGrpSpPr>
              <p:cNvPr id="345" name="Gruppieren 344"/>
              <p:cNvGrpSpPr/>
              <p:nvPr/>
            </p:nvGrpSpPr>
            <p:grpSpPr>
              <a:xfrm flipV="1">
                <a:off x="6444209" y="3632192"/>
                <a:ext cx="360040" cy="48727"/>
                <a:chOff x="6474688" y="3583571"/>
                <a:chExt cx="616747" cy="119879"/>
              </a:xfrm>
            </p:grpSpPr>
            <p:sp>
              <p:nvSpPr>
                <p:cNvPr id="373" name="Rechteck 372"/>
                <p:cNvSpPr/>
                <p:nvPr/>
              </p:nvSpPr>
              <p:spPr>
                <a:xfrm>
                  <a:off x="6474688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79" name="Rechteck 378"/>
                <p:cNvSpPr/>
                <p:nvPr/>
              </p:nvSpPr>
              <p:spPr>
                <a:xfrm>
                  <a:off x="6644016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80" name="Rechteck 379"/>
                <p:cNvSpPr/>
                <p:nvPr/>
              </p:nvSpPr>
              <p:spPr>
                <a:xfrm>
                  <a:off x="6813344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81" name="Rechteck 380"/>
                <p:cNvSpPr/>
                <p:nvPr/>
              </p:nvSpPr>
              <p:spPr>
                <a:xfrm>
                  <a:off x="6972635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  <p:grpSp>
            <p:nvGrpSpPr>
              <p:cNvPr id="346" name="Gruppieren 345"/>
              <p:cNvGrpSpPr/>
              <p:nvPr/>
            </p:nvGrpSpPr>
            <p:grpSpPr>
              <a:xfrm flipV="1">
                <a:off x="6444209" y="3735875"/>
                <a:ext cx="360040" cy="48727"/>
                <a:chOff x="6474688" y="3583571"/>
                <a:chExt cx="616747" cy="119879"/>
              </a:xfrm>
            </p:grpSpPr>
            <p:sp>
              <p:nvSpPr>
                <p:cNvPr id="367" name="Rechteck 366"/>
                <p:cNvSpPr/>
                <p:nvPr/>
              </p:nvSpPr>
              <p:spPr>
                <a:xfrm>
                  <a:off x="6474688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68" name="Rechteck 367"/>
                <p:cNvSpPr/>
                <p:nvPr/>
              </p:nvSpPr>
              <p:spPr>
                <a:xfrm>
                  <a:off x="6644016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70" name="Rechteck 369"/>
                <p:cNvSpPr/>
                <p:nvPr/>
              </p:nvSpPr>
              <p:spPr>
                <a:xfrm>
                  <a:off x="6813344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72" name="Rechteck 371"/>
                <p:cNvSpPr/>
                <p:nvPr/>
              </p:nvSpPr>
              <p:spPr>
                <a:xfrm>
                  <a:off x="6972635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  <p:grpSp>
            <p:nvGrpSpPr>
              <p:cNvPr id="362" name="Gruppieren 361"/>
              <p:cNvGrpSpPr/>
              <p:nvPr/>
            </p:nvGrpSpPr>
            <p:grpSpPr>
              <a:xfrm flipV="1">
                <a:off x="6444209" y="3833042"/>
                <a:ext cx="360040" cy="48727"/>
                <a:chOff x="6474688" y="3583571"/>
                <a:chExt cx="616747" cy="119879"/>
              </a:xfrm>
            </p:grpSpPr>
            <p:sp>
              <p:nvSpPr>
                <p:cNvPr id="363" name="Rechteck 362"/>
                <p:cNvSpPr/>
                <p:nvPr/>
              </p:nvSpPr>
              <p:spPr>
                <a:xfrm>
                  <a:off x="6474688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64" name="Rechteck 363"/>
                <p:cNvSpPr/>
                <p:nvPr/>
              </p:nvSpPr>
              <p:spPr>
                <a:xfrm>
                  <a:off x="6644016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65" name="Rechteck 364"/>
                <p:cNvSpPr/>
                <p:nvPr/>
              </p:nvSpPr>
              <p:spPr>
                <a:xfrm>
                  <a:off x="6813344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366" name="Rechteck 365"/>
                <p:cNvSpPr/>
                <p:nvPr/>
              </p:nvSpPr>
              <p:spPr>
                <a:xfrm>
                  <a:off x="6972635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</p:grpSp>
      </p:grpSp>
      <p:grpSp>
        <p:nvGrpSpPr>
          <p:cNvPr id="395" name="Gruppieren 394"/>
          <p:cNvGrpSpPr/>
          <p:nvPr/>
        </p:nvGrpSpPr>
        <p:grpSpPr>
          <a:xfrm>
            <a:off x="8800333" y="2899131"/>
            <a:ext cx="484127" cy="399547"/>
            <a:chOff x="6389954" y="3484945"/>
            <a:chExt cx="479356" cy="438726"/>
          </a:xfrm>
        </p:grpSpPr>
        <p:sp>
          <p:nvSpPr>
            <p:cNvPr id="396" name="Rechteck 395"/>
            <p:cNvSpPr/>
            <p:nvPr/>
          </p:nvSpPr>
          <p:spPr>
            <a:xfrm>
              <a:off x="6389954" y="3484945"/>
              <a:ext cx="479356" cy="438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grpSp>
          <p:nvGrpSpPr>
            <p:cNvPr id="397" name="Gruppieren 396"/>
            <p:cNvGrpSpPr/>
            <p:nvPr/>
          </p:nvGrpSpPr>
          <p:grpSpPr>
            <a:xfrm>
              <a:off x="6444202" y="3534844"/>
              <a:ext cx="360056" cy="346925"/>
              <a:chOff x="6444202" y="3534844"/>
              <a:chExt cx="360056" cy="346925"/>
            </a:xfrm>
          </p:grpSpPr>
          <p:grpSp>
            <p:nvGrpSpPr>
              <p:cNvPr id="398" name="Gruppieren 397"/>
              <p:cNvGrpSpPr/>
              <p:nvPr/>
            </p:nvGrpSpPr>
            <p:grpSpPr>
              <a:xfrm flipV="1">
                <a:off x="6444213" y="3534844"/>
                <a:ext cx="360041" cy="48727"/>
                <a:chOff x="6474687" y="3583571"/>
                <a:chExt cx="616748" cy="119879"/>
              </a:xfrm>
            </p:grpSpPr>
            <p:sp>
              <p:nvSpPr>
                <p:cNvPr id="571" name="Rechteck 570"/>
                <p:cNvSpPr/>
                <p:nvPr/>
              </p:nvSpPr>
              <p:spPr>
                <a:xfrm>
                  <a:off x="6474687" y="3583571"/>
                  <a:ext cx="118799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572" name="Rechteck 571"/>
                <p:cNvSpPr/>
                <p:nvPr/>
              </p:nvSpPr>
              <p:spPr>
                <a:xfrm>
                  <a:off x="6644016" y="3583571"/>
                  <a:ext cx="118799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573" name="Rechteck 572"/>
                <p:cNvSpPr/>
                <p:nvPr/>
              </p:nvSpPr>
              <p:spPr>
                <a:xfrm>
                  <a:off x="6813342" y="3583571"/>
                  <a:ext cx="118799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574" name="Rechteck 573"/>
                <p:cNvSpPr/>
                <p:nvPr/>
              </p:nvSpPr>
              <p:spPr>
                <a:xfrm>
                  <a:off x="6972635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  <p:grpSp>
            <p:nvGrpSpPr>
              <p:cNvPr id="399" name="Gruppieren 398"/>
              <p:cNvGrpSpPr/>
              <p:nvPr/>
            </p:nvGrpSpPr>
            <p:grpSpPr>
              <a:xfrm flipV="1">
                <a:off x="6444209" y="3632192"/>
                <a:ext cx="360040" cy="48727"/>
                <a:chOff x="6474688" y="3583571"/>
                <a:chExt cx="616747" cy="119879"/>
              </a:xfrm>
            </p:grpSpPr>
            <p:sp>
              <p:nvSpPr>
                <p:cNvPr id="567" name="Rechteck 566"/>
                <p:cNvSpPr/>
                <p:nvPr/>
              </p:nvSpPr>
              <p:spPr>
                <a:xfrm>
                  <a:off x="6474688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568" name="Rechteck 567"/>
                <p:cNvSpPr/>
                <p:nvPr/>
              </p:nvSpPr>
              <p:spPr>
                <a:xfrm>
                  <a:off x="6644016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569" name="Rechteck 568"/>
                <p:cNvSpPr/>
                <p:nvPr/>
              </p:nvSpPr>
              <p:spPr>
                <a:xfrm>
                  <a:off x="6813344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570" name="Rechteck 569"/>
                <p:cNvSpPr/>
                <p:nvPr/>
              </p:nvSpPr>
              <p:spPr>
                <a:xfrm>
                  <a:off x="6972635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  <p:grpSp>
            <p:nvGrpSpPr>
              <p:cNvPr id="400" name="Gruppieren 399"/>
              <p:cNvGrpSpPr/>
              <p:nvPr/>
            </p:nvGrpSpPr>
            <p:grpSpPr>
              <a:xfrm flipV="1">
                <a:off x="6444212" y="3735875"/>
                <a:ext cx="360046" cy="48727"/>
                <a:chOff x="6474679" y="3583571"/>
                <a:chExt cx="616756" cy="119879"/>
              </a:xfrm>
            </p:grpSpPr>
            <p:sp>
              <p:nvSpPr>
                <p:cNvPr id="406" name="Rechteck 405"/>
                <p:cNvSpPr/>
                <p:nvPr/>
              </p:nvSpPr>
              <p:spPr>
                <a:xfrm>
                  <a:off x="6474679" y="3583571"/>
                  <a:ext cx="118801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564" name="Rechteck 563"/>
                <p:cNvSpPr/>
                <p:nvPr/>
              </p:nvSpPr>
              <p:spPr>
                <a:xfrm>
                  <a:off x="6644016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565" name="Rechteck 564"/>
                <p:cNvSpPr/>
                <p:nvPr/>
              </p:nvSpPr>
              <p:spPr>
                <a:xfrm>
                  <a:off x="6813344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566" name="Rechteck 565"/>
                <p:cNvSpPr/>
                <p:nvPr/>
              </p:nvSpPr>
              <p:spPr>
                <a:xfrm>
                  <a:off x="6972635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  <p:grpSp>
            <p:nvGrpSpPr>
              <p:cNvPr id="401" name="Gruppieren 400"/>
              <p:cNvGrpSpPr/>
              <p:nvPr/>
            </p:nvGrpSpPr>
            <p:grpSpPr>
              <a:xfrm flipV="1">
                <a:off x="6444202" y="3833042"/>
                <a:ext cx="360044" cy="48727"/>
                <a:chOff x="6474688" y="3583571"/>
                <a:chExt cx="616755" cy="119879"/>
              </a:xfrm>
            </p:grpSpPr>
            <p:sp>
              <p:nvSpPr>
                <p:cNvPr id="402" name="Rechteck 401"/>
                <p:cNvSpPr/>
                <p:nvPr/>
              </p:nvSpPr>
              <p:spPr>
                <a:xfrm>
                  <a:off x="6474688" y="3583571"/>
                  <a:ext cx="118799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03" name="Rechteck 402"/>
                <p:cNvSpPr/>
                <p:nvPr/>
              </p:nvSpPr>
              <p:spPr>
                <a:xfrm>
                  <a:off x="6644016" y="3583571"/>
                  <a:ext cx="118799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04" name="Rechteck 403"/>
                <p:cNvSpPr/>
                <p:nvPr/>
              </p:nvSpPr>
              <p:spPr>
                <a:xfrm>
                  <a:off x="6813345" y="3583571"/>
                  <a:ext cx="118799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05" name="Rechteck 404"/>
                <p:cNvSpPr/>
                <p:nvPr/>
              </p:nvSpPr>
              <p:spPr>
                <a:xfrm>
                  <a:off x="6972644" y="3583571"/>
                  <a:ext cx="118799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</p:grpSp>
      </p:grpSp>
      <p:grpSp>
        <p:nvGrpSpPr>
          <p:cNvPr id="238" name="Gruppieren 237"/>
          <p:cNvGrpSpPr/>
          <p:nvPr/>
        </p:nvGrpSpPr>
        <p:grpSpPr>
          <a:xfrm>
            <a:off x="2142361" y="2021766"/>
            <a:ext cx="778991" cy="1090959"/>
            <a:chOff x="1963412" y="648846"/>
            <a:chExt cx="778991" cy="1090959"/>
          </a:xfrm>
        </p:grpSpPr>
        <p:sp>
          <p:nvSpPr>
            <p:cNvPr id="239" name="Ellipse 238"/>
            <p:cNvSpPr/>
            <p:nvPr/>
          </p:nvSpPr>
          <p:spPr>
            <a:xfrm>
              <a:off x="2169083" y="648846"/>
              <a:ext cx="384000" cy="384043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</a:t>
              </a:r>
            </a:p>
          </p:txBody>
        </p:sp>
        <p:sp>
          <p:nvSpPr>
            <p:cNvPr id="241" name="Bogen 240"/>
            <p:cNvSpPr/>
            <p:nvPr/>
          </p:nvSpPr>
          <p:spPr>
            <a:xfrm>
              <a:off x="1963412" y="1041529"/>
              <a:ext cx="778991" cy="698276"/>
            </a:xfrm>
            <a:prstGeom prst="arc">
              <a:avLst>
                <a:gd name="adj1" fmla="val 11087478"/>
                <a:gd name="adj2" fmla="val 21128406"/>
              </a:avLst>
            </a:prstGeom>
            <a:solidFill>
              <a:schemeClr val="accent1"/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49" name="Gruppieren 248"/>
          <p:cNvGrpSpPr/>
          <p:nvPr/>
        </p:nvGrpSpPr>
        <p:grpSpPr>
          <a:xfrm>
            <a:off x="4379427" y="2021766"/>
            <a:ext cx="778991" cy="1090959"/>
            <a:chOff x="1963412" y="648846"/>
            <a:chExt cx="778991" cy="1090959"/>
          </a:xfrm>
          <a:solidFill>
            <a:schemeClr val="accent6"/>
          </a:solidFill>
        </p:grpSpPr>
        <p:sp>
          <p:nvSpPr>
            <p:cNvPr id="250" name="Ellipse 249"/>
            <p:cNvSpPr/>
            <p:nvPr/>
          </p:nvSpPr>
          <p:spPr>
            <a:xfrm>
              <a:off x="2169083" y="648846"/>
              <a:ext cx="384000" cy="384043"/>
            </a:xfrm>
            <a:prstGeom prst="ellipse">
              <a:avLst/>
            </a:prstGeom>
            <a:grp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</a:t>
              </a:r>
              <a:endParaRPr lang="de-DE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1" name="Bogen 250"/>
            <p:cNvSpPr/>
            <p:nvPr/>
          </p:nvSpPr>
          <p:spPr>
            <a:xfrm>
              <a:off x="1963412" y="1041529"/>
              <a:ext cx="778991" cy="698276"/>
            </a:xfrm>
            <a:prstGeom prst="arc">
              <a:avLst>
                <a:gd name="adj1" fmla="val 11087478"/>
                <a:gd name="adj2" fmla="val 21128406"/>
              </a:avLst>
            </a:prstGeom>
            <a:grp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586" name="Gruppieren 585"/>
          <p:cNvGrpSpPr/>
          <p:nvPr/>
        </p:nvGrpSpPr>
        <p:grpSpPr>
          <a:xfrm>
            <a:off x="6210685" y="3013256"/>
            <a:ext cx="972000" cy="972000"/>
            <a:chOff x="8098326" y="2907500"/>
            <a:chExt cx="972000" cy="972000"/>
          </a:xfrm>
          <a:solidFill>
            <a:srgbClr val="FFC000"/>
          </a:solidFill>
        </p:grpSpPr>
        <p:sp>
          <p:nvSpPr>
            <p:cNvPr id="587" name="Ellipse 586"/>
            <p:cNvSpPr/>
            <p:nvPr/>
          </p:nvSpPr>
          <p:spPr>
            <a:xfrm>
              <a:off x="8098326" y="2907500"/>
              <a:ext cx="972000" cy="97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rmAutofit/>
            </a:bodyPr>
            <a:lstStyle/>
            <a:p>
              <a:pPr algn="ctr"/>
              <a:endParaRPr lang="de-DE" sz="11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88" name="Kreis 587"/>
            <p:cNvSpPr/>
            <p:nvPr/>
          </p:nvSpPr>
          <p:spPr>
            <a:xfrm>
              <a:off x="8098326" y="2907500"/>
              <a:ext cx="972000" cy="972000"/>
            </a:xfrm>
            <a:prstGeom prst="pie">
              <a:avLst>
                <a:gd name="adj1" fmla="val 37002"/>
                <a:gd name="adj2" fmla="val 162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Daily</a:t>
              </a:r>
              <a:endParaRPr lang="de-D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86" name="Gruppieren 285"/>
          <p:cNvGrpSpPr/>
          <p:nvPr/>
        </p:nvGrpSpPr>
        <p:grpSpPr>
          <a:xfrm>
            <a:off x="2142361" y="5290350"/>
            <a:ext cx="778991" cy="1090959"/>
            <a:chOff x="1963412" y="648846"/>
            <a:chExt cx="778991" cy="1090959"/>
          </a:xfrm>
        </p:grpSpPr>
        <p:sp>
          <p:nvSpPr>
            <p:cNvPr id="287" name="Ellipse 286"/>
            <p:cNvSpPr/>
            <p:nvPr/>
          </p:nvSpPr>
          <p:spPr>
            <a:xfrm>
              <a:off x="2169083" y="648846"/>
              <a:ext cx="384000" cy="384043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</a:t>
              </a:r>
            </a:p>
          </p:txBody>
        </p:sp>
        <p:sp>
          <p:nvSpPr>
            <p:cNvPr id="288" name="Bogen 287"/>
            <p:cNvSpPr/>
            <p:nvPr/>
          </p:nvSpPr>
          <p:spPr>
            <a:xfrm>
              <a:off x="1963412" y="1041529"/>
              <a:ext cx="778991" cy="698276"/>
            </a:xfrm>
            <a:prstGeom prst="arc">
              <a:avLst>
                <a:gd name="adj1" fmla="val 11087478"/>
                <a:gd name="adj2" fmla="val 21128406"/>
              </a:avLst>
            </a:prstGeom>
            <a:solidFill>
              <a:schemeClr val="accent1"/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261" name="Gruppieren 260"/>
          <p:cNvGrpSpPr/>
          <p:nvPr/>
        </p:nvGrpSpPr>
        <p:grpSpPr>
          <a:xfrm>
            <a:off x="4379427" y="3922280"/>
            <a:ext cx="778991" cy="1090959"/>
            <a:chOff x="1963412" y="648846"/>
            <a:chExt cx="778991" cy="1090959"/>
          </a:xfrm>
          <a:solidFill>
            <a:schemeClr val="accent6"/>
          </a:solidFill>
        </p:grpSpPr>
        <p:sp>
          <p:nvSpPr>
            <p:cNvPr id="262" name="Ellipse 261"/>
            <p:cNvSpPr/>
            <p:nvPr/>
          </p:nvSpPr>
          <p:spPr>
            <a:xfrm>
              <a:off x="2169083" y="648846"/>
              <a:ext cx="384000" cy="384043"/>
            </a:xfrm>
            <a:prstGeom prst="ellipse">
              <a:avLst/>
            </a:prstGeom>
            <a:grp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</a:t>
              </a:r>
              <a:endParaRPr lang="de-DE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63" name="Bogen 262"/>
            <p:cNvSpPr/>
            <p:nvPr/>
          </p:nvSpPr>
          <p:spPr>
            <a:xfrm>
              <a:off x="1963412" y="1041529"/>
              <a:ext cx="778991" cy="698276"/>
            </a:xfrm>
            <a:prstGeom prst="arc">
              <a:avLst>
                <a:gd name="adj1" fmla="val 11087478"/>
                <a:gd name="adj2" fmla="val 21128406"/>
              </a:avLst>
            </a:prstGeom>
            <a:grp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589" name="Gruppieren 588"/>
          <p:cNvGrpSpPr/>
          <p:nvPr/>
        </p:nvGrpSpPr>
        <p:grpSpPr>
          <a:xfrm>
            <a:off x="6898290" y="2900278"/>
            <a:ext cx="484800" cy="398400"/>
            <a:chOff x="6389955" y="3484942"/>
            <a:chExt cx="479356" cy="438726"/>
          </a:xfrm>
        </p:grpSpPr>
        <p:sp>
          <p:nvSpPr>
            <p:cNvPr id="590" name="Rechteck 589"/>
            <p:cNvSpPr/>
            <p:nvPr/>
          </p:nvSpPr>
          <p:spPr>
            <a:xfrm>
              <a:off x="6389955" y="3484942"/>
              <a:ext cx="479356" cy="438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grpSp>
          <p:nvGrpSpPr>
            <p:cNvPr id="591" name="Gruppieren 590"/>
            <p:cNvGrpSpPr/>
            <p:nvPr/>
          </p:nvGrpSpPr>
          <p:grpSpPr>
            <a:xfrm>
              <a:off x="6444204" y="3534844"/>
              <a:ext cx="360047" cy="346925"/>
              <a:chOff x="6444204" y="3534844"/>
              <a:chExt cx="360047" cy="346925"/>
            </a:xfrm>
          </p:grpSpPr>
          <p:grpSp>
            <p:nvGrpSpPr>
              <p:cNvPr id="592" name="Gruppieren 591"/>
              <p:cNvGrpSpPr/>
              <p:nvPr/>
            </p:nvGrpSpPr>
            <p:grpSpPr>
              <a:xfrm flipV="1">
                <a:off x="6444212" y="3534844"/>
                <a:ext cx="360039" cy="48727"/>
                <a:chOff x="6474691" y="3583571"/>
                <a:chExt cx="616745" cy="119879"/>
              </a:xfrm>
            </p:grpSpPr>
            <p:sp>
              <p:nvSpPr>
                <p:cNvPr id="608" name="Rechteck 607"/>
                <p:cNvSpPr/>
                <p:nvPr/>
              </p:nvSpPr>
              <p:spPr>
                <a:xfrm>
                  <a:off x="6474691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609" name="Rechteck 608"/>
                <p:cNvSpPr/>
                <p:nvPr/>
              </p:nvSpPr>
              <p:spPr>
                <a:xfrm>
                  <a:off x="6644016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610" name="Rechteck 609"/>
                <p:cNvSpPr/>
                <p:nvPr/>
              </p:nvSpPr>
              <p:spPr>
                <a:xfrm>
                  <a:off x="6813346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611" name="Rechteck 610"/>
                <p:cNvSpPr/>
                <p:nvPr/>
              </p:nvSpPr>
              <p:spPr>
                <a:xfrm>
                  <a:off x="6972636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  <p:grpSp>
            <p:nvGrpSpPr>
              <p:cNvPr id="593" name="Gruppieren 592"/>
              <p:cNvGrpSpPr/>
              <p:nvPr/>
            </p:nvGrpSpPr>
            <p:grpSpPr>
              <a:xfrm flipV="1">
                <a:off x="6444204" y="3632192"/>
                <a:ext cx="360037" cy="48727"/>
                <a:chOff x="6474691" y="3583571"/>
                <a:chExt cx="616743" cy="119879"/>
              </a:xfrm>
            </p:grpSpPr>
            <p:sp>
              <p:nvSpPr>
                <p:cNvPr id="604" name="Rechteck 603"/>
                <p:cNvSpPr/>
                <p:nvPr/>
              </p:nvSpPr>
              <p:spPr>
                <a:xfrm>
                  <a:off x="6474691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605" name="Rechteck 604"/>
                <p:cNvSpPr/>
                <p:nvPr/>
              </p:nvSpPr>
              <p:spPr>
                <a:xfrm>
                  <a:off x="6644016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606" name="Rechteck 605"/>
                <p:cNvSpPr/>
                <p:nvPr/>
              </p:nvSpPr>
              <p:spPr>
                <a:xfrm>
                  <a:off x="6813353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607" name="Rechteck 606"/>
                <p:cNvSpPr/>
                <p:nvPr/>
              </p:nvSpPr>
              <p:spPr>
                <a:xfrm>
                  <a:off x="6972634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  <p:grpSp>
            <p:nvGrpSpPr>
              <p:cNvPr id="594" name="Gruppieren 593"/>
              <p:cNvGrpSpPr/>
              <p:nvPr/>
            </p:nvGrpSpPr>
            <p:grpSpPr>
              <a:xfrm flipV="1">
                <a:off x="6444209" y="3735875"/>
                <a:ext cx="360040" cy="48727"/>
                <a:chOff x="6474688" y="3583571"/>
                <a:chExt cx="616747" cy="119879"/>
              </a:xfrm>
            </p:grpSpPr>
            <p:sp>
              <p:nvSpPr>
                <p:cNvPr id="600" name="Rechteck 599"/>
                <p:cNvSpPr/>
                <p:nvPr/>
              </p:nvSpPr>
              <p:spPr>
                <a:xfrm>
                  <a:off x="6474688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601" name="Rechteck 600"/>
                <p:cNvSpPr/>
                <p:nvPr/>
              </p:nvSpPr>
              <p:spPr>
                <a:xfrm>
                  <a:off x="6644016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602" name="Rechteck 601"/>
                <p:cNvSpPr/>
                <p:nvPr/>
              </p:nvSpPr>
              <p:spPr>
                <a:xfrm>
                  <a:off x="6813344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603" name="Rechteck 602"/>
                <p:cNvSpPr/>
                <p:nvPr/>
              </p:nvSpPr>
              <p:spPr>
                <a:xfrm>
                  <a:off x="6972635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  <p:grpSp>
            <p:nvGrpSpPr>
              <p:cNvPr id="595" name="Gruppieren 594"/>
              <p:cNvGrpSpPr/>
              <p:nvPr/>
            </p:nvGrpSpPr>
            <p:grpSpPr>
              <a:xfrm flipV="1">
                <a:off x="6444209" y="3833042"/>
                <a:ext cx="360040" cy="48727"/>
                <a:chOff x="6474688" y="3583571"/>
                <a:chExt cx="616747" cy="119879"/>
              </a:xfrm>
            </p:grpSpPr>
            <p:sp>
              <p:nvSpPr>
                <p:cNvPr id="596" name="Rechteck 595"/>
                <p:cNvSpPr/>
                <p:nvPr/>
              </p:nvSpPr>
              <p:spPr>
                <a:xfrm>
                  <a:off x="6474688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597" name="Rechteck 596"/>
                <p:cNvSpPr/>
                <p:nvPr/>
              </p:nvSpPr>
              <p:spPr>
                <a:xfrm>
                  <a:off x="6644016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598" name="Rechteck 597"/>
                <p:cNvSpPr/>
                <p:nvPr/>
              </p:nvSpPr>
              <p:spPr>
                <a:xfrm>
                  <a:off x="6813344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599" name="Rechteck 598"/>
                <p:cNvSpPr/>
                <p:nvPr/>
              </p:nvSpPr>
              <p:spPr>
                <a:xfrm>
                  <a:off x="6972635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</p:grpSp>
      </p:grpSp>
      <p:grpSp>
        <p:nvGrpSpPr>
          <p:cNvPr id="426" name="Gruppieren 425"/>
          <p:cNvGrpSpPr/>
          <p:nvPr/>
        </p:nvGrpSpPr>
        <p:grpSpPr>
          <a:xfrm>
            <a:off x="10653099" y="2631879"/>
            <a:ext cx="484800" cy="398400"/>
            <a:chOff x="6389955" y="3484942"/>
            <a:chExt cx="479356" cy="438726"/>
          </a:xfrm>
        </p:grpSpPr>
        <p:sp>
          <p:nvSpPr>
            <p:cNvPr id="427" name="Rechteck 426"/>
            <p:cNvSpPr/>
            <p:nvPr/>
          </p:nvSpPr>
          <p:spPr>
            <a:xfrm>
              <a:off x="6389955" y="3484942"/>
              <a:ext cx="479356" cy="438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grpSp>
          <p:nvGrpSpPr>
            <p:cNvPr id="428" name="Gruppieren 427"/>
            <p:cNvGrpSpPr/>
            <p:nvPr/>
          </p:nvGrpSpPr>
          <p:grpSpPr>
            <a:xfrm>
              <a:off x="6444209" y="3534833"/>
              <a:ext cx="360040" cy="346957"/>
              <a:chOff x="6444209" y="3534833"/>
              <a:chExt cx="360040" cy="346957"/>
            </a:xfrm>
          </p:grpSpPr>
          <p:grpSp>
            <p:nvGrpSpPr>
              <p:cNvPr id="429" name="Gruppieren 428"/>
              <p:cNvGrpSpPr/>
              <p:nvPr/>
            </p:nvGrpSpPr>
            <p:grpSpPr>
              <a:xfrm flipV="1">
                <a:off x="6444209" y="3534833"/>
                <a:ext cx="360040" cy="48736"/>
                <a:chOff x="6474688" y="3583571"/>
                <a:chExt cx="616747" cy="119901"/>
              </a:xfrm>
            </p:grpSpPr>
            <p:sp>
              <p:nvSpPr>
                <p:cNvPr id="445" name="Rechteck 444"/>
                <p:cNvSpPr/>
                <p:nvPr/>
              </p:nvSpPr>
              <p:spPr>
                <a:xfrm>
                  <a:off x="6474688" y="3583571"/>
                  <a:ext cx="118800" cy="1198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46" name="Rechteck 445"/>
                <p:cNvSpPr/>
                <p:nvPr/>
              </p:nvSpPr>
              <p:spPr>
                <a:xfrm>
                  <a:off x="6644017" y="3583593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47" name="Rechteck 446"/>
                <p:cNvSpPr/>
                <p:nvPr/>
              </p:nvSpPr>
              <p:spPr>
                <a:xfrm>
                  <a:off x="6813343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48" name="Rechteck 447"/>
                <p:cNvSpPr/>
                <p:nvPr/>
              </p:nvSpPr>
              <p:spPr>
                <a:xfrm>
                  <a:off x="6972635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  <p:grpSp>
            <p:nvGrpSpPr>
              <p:cNvPr id="430" name="Gruppieren 429"/>
              <p:cNvGrpSpPr/>
              <p:nvPr/>
            </p:nvGrpSpPr>
            <p:grpSpPr>
              <a:xfrm flipV="1">
                <a:off x="6444209" y="3632181"/>
                <a:ext cx="360040" cy="48736"/>
                <a:chOff x="6474688" y="3583571"/>
                <a:chExt cx="616747" cy="119901"/>
              </a:xfrm>
            </p:grpSpPr>
            <p:sp>
              <p:nvSpPr>
                <p:cNvPr id="441" name="Rechteck 440"/>
                <p:cNvSpPr/>
                <p:nvPr/>
              </p:nvSpPr>
              <p:spPr>
                <a:xfrm>
                  <a:off x="6474688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42" name="Rechteck 441"/>
                <p:cNvSpPr/>
                <p:nvPr/>
              </p:nvSpPr>
              <p:spPr>
                <a:xfrm>
                  <a:off x="6644017" y="3583593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43" name="Rechteck 442"/>
                <p:cNvSpPr/>
                <p:nvPr/>
              </p:nvSpPr>
              <p:spPr>
                <a:xfrm>
                  <a:off x="6813343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44" name="Rechteck 443"/>
                <p:cNvSpPr/>
                <p:nvPr/>
              </p:nvSpPr>
              <p:spPr>
                <a:xfrm>
                  <a:off x="6972635" y="3583571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  <p:grpSp>
            <p:nvGrpSpPr>
              <p:cNvPr id="431" name="Gruppieren 430"/>
              <p:cNvGrpSpPr/>
              <p:nvPr/>
            </p:nvGrpSpPr>
            <p:grpSpPr>
              <a:xfrm flipV="1">
                <a:off x="6444209" y="3735881"/>
                <a:ext cx="360040" cy="48742"/>
                <a:chOff x="6474688" y="3583549"/>
                <a:chExt cx="616747" cy="119917"/>
              </a:xfrm>
            </p:grpSpPr>
            <p:sp>
              <p:nvSpPr>
                <p:cNvPr id="437" name="Rechteck 436"/>
                <p:cNvSpPr/>
                <p:nvPr/>
              </p:nvSpPr>
              <p:spPr>
                <a:xfrm>
                  <a:off x="6474688" y="3583587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38" name="Rechteck 437"/>
                <p:cNvSpPr/>
                <p:nvPr/>
              </p:nvSpPr>
              <p:spPr>
                <a:xfrm>
                  <a:off x="6644017" y="3583565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39" name="Rechteck 438"/>
                <p:cNvSpPr/>
                <p:nvPr/>
              </p:nvSpPr>
              <p:spPr>
                <a:xfrm>
                  <a:off x="6813343" y="3583565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40" name="Rechteck 439"/>
                <p:cNvSpPr/>
                <p:nvPr/>
              </p:nvSpPr>
              <p:spPr>
                <a:xfrm>
                  <a:off x="6972635" y="3583549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  <p:grpSp>
            <p:nvGrpSpPr>
              <p:cNvPr id="432" name="Gruppieren 431"/>
              <p:cNvGrpSpPr/>
              <p:nvPr/>
            </p:nvGrpSpPr>
            <p:grpSpPr>
              <a:xfrm flipV="1">
                <a:off x="6444209" y="3833048"/>
                <a:ext cx="360040" cy="48742"/>
                <a:chOff x="6474688" y="3583549"/>
                <a:chExt cx="616747" cy="119917"/>
              </a:xfrm>
            </p:grpSpPr>
            <p:sp>
              <p:nvSpPr>
                <p:cNvPr id="433" name="Rechteck 432"/>
                <p:cNvSpPr/>
                <p:nvPr/>
              </p:nvSpPr>
              <p:spPr>
                <a:xfrm>
                  <a:off x="6474688" y="3583587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34" name="Rechteck 433"/>
                <p:cNvSpPr/>
                <p:nvPr/>
              </p:nvSpPr>
              <p:spPr>
                <a:xfrm>
                  <a:off x="6644017" y="3583565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35" name="Rechteck 434"/>
                <p:cNvSpPr/>
                <p:nvPr/>
              </p:nvSpPr>
              <p:spPr>
                <a:xfrm>
                  <a:off x="6813343" y="3583565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36" name="Rechteck 435"/>
                <p:cNvSpPr/>
                <p:nvPr/>
              </p:nvSpPr>
              <p:spPr>
                <a:xfrm>
                  <a:off x="6972635" y="3583549"/>
                  <a:ext cx="118800" cy="11987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</p:grpSp>
      </p:grpSp>
      <p:grpSp>
        <p:nvGrpSpPr>
          <p:cNvPr id="575" name="Gruppieren 574"/>
          <p:cNvGrpSpPr/>
          <p:nvPr/>
        </p:nvGrpSpPr>
        <p:grpSpPr>
          <a:xfrm>
            <a:off x="5806794" y="3595402"/>
            <a:ext cx="778991" cy="1090959"/>
            <a:chOff x="1963412" y="648846"/>
            <a:chExt cx="778991" cy="1090959"/>
          </a:xfrm>
        </p:grpSpPr>
        <p:sp>
          <p:nvSpPr>
            <p:cNvPr id="576" name="Ellipse 575"/>
            <p:cNvSpPr/>
            <p:nvPr/>
          </p:nvSpPr>
          <p:spPr>
            <a:xfrm>
              <a:off x="2169083" y="648846"/>
              <a:ext cx="384000" cy="384043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</a:t>
              </a:r>
            </a:p>
          </p:txBody>
        </p:sp>
        <p:sp>
          <p:nvSpPr>
            <p:cNvPr id="577" name="Bogen 576"/>
            <p:cNvSpPr/>
            <p:nvPr/>
          </p:nvSpPr>
          <p:spPr>
            <a:xfrm>
              <a:off x="1963412" y="1041529"/>
              <a:ext cx="778991" cy="698276"/>
            </a:xfrm>
            <a:prstGeom prst="arc">
              <a:avLst>
                <a:gd name="adj1" fmla="val 11087478"/>
                <a:gd name="adj2" fmla="val 21128406"/>
              </a:avLst>
            </a:prstGeom>
            <a:solidFill>
              <a:schemeClr val="accent1"/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581" name="Gruppieren 580"/>
          <p:cNvGrpSpPr/>
          <p:nvPr/>
        </p:nvGrpSpPr>
        <p:grpSpPr>
          <a:xfrm>
            <a:off x="6793775" y="3595402"/>
            <a:ext cx="778991" cy="1090959"/>
            <a:chOff x="1963412" y="648846"/>
            <a:chExt cx="778991" cy="1090959"/>
          </a:xfrm>
          <a:solidFill>
            <a:schemeClr val="accent6"/>
          </a:solidFill>
        </p:grpSpPr>
        <p:sp>
          <p:nvSpPr>
            <p:cNvPr id="582" name="Ellipse 581"/>
            <p:cNvSpPr/>
            <p:nvPr/>
          </p:nvSpPr>
          <p:spPr>
            <a:xfrm>
              <a:off x="2169083" y="648846"/>
              <a:ext cx="384000" cy="384043"/>
            </a:xfrm>
            <a:prstGeom prst="ellipse">
              <a:avLst/>
            </a:prstGeom>
            <a:grpFill/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</a:p>
          </p:txBody>
        </p:sp>
        <p:sp>
          <p:nvSpPr>
            <p:cNvPr id="583" name="Bogen 582"/>
            <p:cNvSpPr/>
            <p:nvPr/>
          </p:nvSpPr>
          <p:spPr>
            <a:xfrm>
              <a:off x="1963412" y="1041529"/>
              <a:ext cx="778991" cy="698276"/>
            </a:xfrm>
            <a:prstGeom prst="arc">
              <a:avLst>
                <a:gd name="adj1" fmla="val 11087478"/>
                <a:gd name="adj2" fmla="val 21128406"/>
              </a:avLst>
            </a:prstGeom>
            <a:grp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578" name="Gruppieren 577"/>
          <p:cNvGrpSpPr/>
          <p:nvPr/>
        </p:nvGrpSpPr>
        <p:grpSpPr>
          <a:xfrm>
            <a:off x="6307190" y="3806272"/>
            <a:ext cx="778991" cy="1090959"/>
            <a:chOff x="1963412" y="648846"/>
            <a:chExt cx="778991" cy="1090959"/>
          </a:xfrm>
          <a:solidFill>
            <a:schemeClr val="accent6"/>
          </a:solidFill>
        </p:grpSpPr>
        <p:sp>
          <p:nvSpPr>
            <p:cNvPr id="579" name="Ellipse 578"/>
            <p:cNvSpPr/>
            <p:nvPr/>
          </p:nvSpPr>
          <p:spPr>
            <a:xfrm>
              <a:off x="2169083" y="648846"/>
              <a:ext cx="384000" cy="384043"/>
            </a:xfrm>
            <a:prstGeom prst="ellipse">
              <a:avLst/>
            </a:prstGeom>
            <a:grp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</a:t>
              </a:r>
              <a:endParaRPr lang="de-DE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80" name="Bogen 579"/>
            <p:cNvSpPr/>
            <p:nvPr/>
          </p:nvSpPr>
          <p:spPr>
            <a:xfrm>
              <a:off x="1963412" y="1041529"/>
              <a:ext cx="778991" cy="698276"/>
            </a:xfrm>
            <a:prstGeom prst="arc">
              <a:avLst>
                <a:gd name="adj1" fmla="val 11087478"/>
                <a:gd name="adj2" fmla="val 21128406"/>
              </a:avLst>
            </a:prstGeom>
            <a:grp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278" name="Gruppieren 277"/>
          <p:cNvGrpSpPr/>
          <p:nvPr/>
        </p:nvGrpSpPr>
        <p:grpSpPr>
          <a:xfrm>
            <a:off x="8729337" y="3595402"/>
            <a:ext cx="778991" cy="1090959"/>
            <a:chOff x="1963412" y="648846"/>
            <a:chExt cx="778991" cy="1090959"/>
          </a:xfrm>
          <a:solidFill>
            <a:schemeClr val="accent6"/>
          </a:solidFill>
        </p:grpSpPr>
        <p:sp>
          <p:nvSpPr>
            <p:cNvPr id="279" name="Ellipse 278"/>
            <p:cNvSpPr/>
            <p:nvPr/>
          </p:nvSpPr>
          <p:spPr>
            <a:xfrm>
              <a:off x="2169083" y="648846"/>
              <a:ext cx="384000" cy="384043"/>
            </a:xfrm>
            <a:prstGeom prst="ellipse">
              <a:avLst/>
            </a:prstGeom>
            <a:grpFill/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</a:p>
          </p:txBody>
        </p:sp>
        <p:sp>
          <p:nvSpPr>
            <p:cNvPr id="280" name="Bogen 279"/>
            <p:cNvSpPr/>
            <p:nvPr/>
          </p:nvSpPr>
          <p:spPr>
            <a:xfrm>
              <a:off x="1963412" y="1041529"/>
              <a:ext cx="778991" cy="698276"/>
            </a:xfrm>
            <a:prstGeom prst="arc">
              <a:avLst>
                <a:gd name="adj1" fmla="val 11087478"/>
                <a:gd name="adj2" fmla="val 21128406"/>
              </a:avLst>
            </a:prstGeom>
            <a:grp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271" name="Gruppieren 270"/>
          <p:cNvGrpSpPr/>
          <p:nvPr/>
        </p:nvGrpSpPr>
        <p:grpSpPr>
          <a:xfrm>
            <a:off x="7971546" y="3882002"/>
            <a:ext cx="778991" cy="1090959"/>
            <a:chOff x="1963412" y="648846"/>
            <a:chExt cx="778991" cy="1090959"/>
          </a:xfrm>
        </p:grpSpPr>
        <p:sp>
          <p:nvSpPr>
            <p:cNvPr id="272" name="Ellipse 271"/>
            <p:cNvSpPr/>
            <p:nvPr/>
          </p:nvSpPr>
          <p:spPr>
            <a:xfrm>
              <a:off x="2169083" y="648846"/>
              <a:ext cx="384000" cy="384043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</a:t>
              </a:r>
            </a:p>
          </p:txBody>
        </p:sp>
        <p:sp>
          <p:nvSpPr>
            <p:cNvPr id="273" name="Bogen 272"/>
            <p:cNvSpPr/>
            <p:nvPr/>
          </p:nvSpPr>
          <p:spPr>
            <a:xfrm>
              <a:off x="1963412" y="1041529"/>
              <a:ext cx="778991" cy="698276"/>
            </a:xfrm>
            <a:prstGeom prst="arc">
              <a:avLst>
                <a:gd name="adj1" fmla="val 11087478"/>
                <a:gd name="adj2" fmla="val 21128406"/>
              </a:avLst>
            </a:prstGeom>
            <a:solidFill>
              <a:schemeClr val="accent1"/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274" name="Gruppieren 273"/>
          <p:cNvGrpSpPr/>
          <p:nvPr/>
        </p:nvGrpSpPr>
        <p:grpSpPr>
          <a:xfrm>
            <a:off x="8447708" y="3882002"/>
            <a:ext cx="778991" cy="1090959"/>
            <a:chOff x="1963412" y="648846"/>
            <a:chExt cx="778991" cy="1090959"/>
          </a:xfrm>
          <a:solidFill>
            <a:schemeClr val="accent6"/>
          </a:solidFill>
        </p:grpSpPr>
        <p:sp>
          <p:nvSpPr>
            <p:cNvPr id="276" name="Ellipse 275"/>
            <p:cNvSpPr/>
            <p:nvPr/>
          </p:nvSpPr>
          <p:spPr>
            <a:xfrm>
              <a:off x="2169083" y="648846"/>
              <a:ext cx="384000" cy="384043"/>
            </a:xfrm>
            <a:prstGeom prst="ellipse">
              <a:avLst/>
            </a:prstGeom>
            <a:grp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</a:t>
              </a:r>
              <a:endParaRPr lang="de-DE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7" name="Bogen 276"/>
            <p:cNvSpPr/>
            <p:nvPr/>
          </p:nvSpPr>
          <p:spPr>
            <a:xfrm>
              <a:off x="1963412" y="1041529"/>
              <a:ext cx="778991" cy="698276"/>
            </a:xfrm>
            <a:prstGeom prst="arc">
              <a:avLst>
                <a:gd name="adj1" fmla="val 11087478"/>
                <a:gd name="adj2" fmla="val 21128406"/>
              </a:avLst>
            </a:prstGeom>
            <a:grp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cxnSp>
        <p:nvCxnSpPr>
          <p:cNvPr id="612" name="Gerade Verbindung mit Pfeil 611"/>
          <p:cNvCxnSpPr>
            <a:stCxn id="251" idx="1"/>
            <a:endCxn id="385" idx="1"/>
          </p:cNvCxnSpPr>
          <p:nvPr/>
        </p:nvCxnSpPr>
        <p:spPr>
          <a:xfrm flipH="1">
            <a:off x="4768922" y="2763587"/>
            <a:ext cx="1" cy="24966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uppieren 89"/>
          <p:cNvGrpSpPr/>
          <p:nvPr/>
        </p:nvGrpSpPr>
        <p:grpSpPr>
          <a:xfrm>
            <a:off x="9969701" y="3115214"/>
            <a:ext cx="1189357" cy="1221091"/>
            <a:chOff x="9969701" y="3115214"/>
            <a:chExt cx="1189357" cy="1221091"/>
          </a:xfrm>
        </p:grpSpPr>
        <p:sp>
          <p:nvSpPr>
            <p:cNvPr id="334" name="Rechteck 333"/>
            <p:cNvSpPr/>
            <p:nvPr/>
          </p:nvSpPr>
          <p:spPr>
            <a:xfrm>
              <a:off x="9969701" y="3115214"/>
              <a:ext cx="1056117" cy="76808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Funktion Freigabe</a:t>
              </a:r>
              <a:endParaRPr lang="de-D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5" name="Textfeld 84"/>
            <p:cNvSpPr txBox="1"/>
            <p:nvPr/>
          </p:nvSpPr>
          <p:spPr>
            <a:xfrm>
              <a:off x="10536849" y="3751275"/>
              <a:ext cx="622209" cy="5850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AT" sz="4000" b="1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Wingdings 2" panose="05020102010507070707" pitchFamily="18" charset="2"/>
                </a:rPr>
                <a:t></a:t>
              </a:r>
              <a:endParaRPr lang="de-AT" sz="4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267" name="Grafik 266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0" y="171316"/>
            <a:ext cx="720000" cy="720000"/>
          </a:xfrm>
          <a:prstGeom prst="rect">
            <a:avLst/>
          </a:prstGeom>
        </p:spPr>
      </p:pic>
      <p:sp>
        <p:nvSpPr>
          <p:cNvPr id="281" name="Untertitel 2"/>
          <p:cNvSpPr txBox="1">
            <a:spLocks/>
          </p:cNvSpPr>
          <p:nvPr/>
        </p:nvSpPr>
        <p:spPr>
          <a:xfrm>
            <a:off x="2295789" y="6356518"/>
            <a:ext cx="9228201" cy="33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05.03.2024 | Ing. Marianne Wolf</a:t>
            </a:r>
            <a:endParaRPr lang="de-A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732032" y="900506"/>
            <a:ext cx="960519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1x Woche</a:t>
            </a:r>
            <a:endParaRPr lang="de-AT" sz="11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4" name="Textfeld 283"/>
          <p:cNvSpPr txBox="1"/>
          <p:nvPr/>
        </p:nvSpPr>
        <p:spPr>
          <a:xfrm>
            <a:off x="4992056" y="916266"/>
            <a:ext cx="960519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1x Woche</a:t>
            </a:r>
            <a:endParaRPr lang="de-AT" sz="11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9" name="Textfeld 288"/>
          <p:cNvSpPr txBox="1"/>
          <p:nvPr/>
        </p:nvSpPr>
        <p:spPr>
          <a:xfrm>
            <a:off x="6896861" y="2630201"/>
            <a:ext cx="755335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Täglich</a:t>
            </a:r>
            <a:endParaRPr lang="de-AT" sz="11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0" name="Textfeld 289"/>
          <p:cNvSpPr txBox="1"/>
          <p:nvPr/>
        </p:nvSpPr>
        <p:spPr>
          <a:xfrm>
            <a:off x="8795782" y="2638037"/>
            <a:ext cx="1329210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Jede 2. Woche</a:t>
            </a:r>
            <a:endParaRPr lang="de-AT" sz="11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2" name="Textfeld 291"/>
          <p:cNvSpPr txBox="1"/>
          <p:nvPr/>
        </p:nvSpPr>
        <p:spPr>
          <a:xfrm>
            <a:off x="10644431" y="2360968"/>
            <a:ext cx="981359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1x </a:t>
            </a:r>
            <a:r>
              <a:rPr lang="de-AT" sz="1100" b="1" dirty="0" err="1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Montat</a:t>
            </a:r>
            <a:endParaRPr lang="de-AT" sz="11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05" name="Gewinkelter Verbinder 304"/>
          <p:cNvCxnSpPr>
            <a:stCxn id="46" idx="6"/>
            <a:endCxn id="263" idx="1"/>
          </p:cNvCxnSpPr>
          <p:nvPr/>
        </p:nvCxnSpPr>
        <p:spPr>
          <a:xfrm flipV="1">
            <a:off x="3017856" y="4664101"/>
            <a:ext cx="1751067" cy="241147"/>
          </a:xfrm>
          <a:prstGeom prst="bentConnector4">
            <a:avLst>
              <a:gd name="adj1" fmla="val 38878"/>
              <a:gd name="adj2" fmla="val 8"/>
            </a:avLst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05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5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0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1" grpId="0" animBg="1"/>
      <p:bldP spid="3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Ing. Marianne Wolf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Product </a:t>
            </a:r>
            <a:r>
              <a:rPr lang="de-AT" dirty="0" err="1" smtClean="0"/>
              <a:t>Owner</a:t>
            </a:r>
            <a:endParaRPr lang="de-AT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2408083" y="6356518"/>
            <a:ext cx="9228201" cy="33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400" dirty="0" smtClean="0"/>
              <a:t>05.03.2024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31129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052267" y="1106904"/>
            <a:ext cx="7528207" cy="4351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Marianne Wolf</a:t>
            </a:r>
          </a:p>
          <a:p>
            <a:pPr marL="0" indent="0">
              <a:buNone/>
            </a:pPr>
            <a:endParaRPr lang="de-AT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Forschungszentrum </a:t>
            </a:r>
            <a:r>
              <a:rPr lang="de-AT" sz="2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Seibersdorf</a:t>
            </a: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 (AIT)</a:t>
            </a:r>
            <a:endParaRPr lang="de-AT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	Softwareentwicklerin – GUI</a:t>
            </a:r>
            <a:b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	Entwicklung/UI-Design/</a:t>
            </a:r>
            <a:r>
              <a:rPr lang="de-AT" sz="2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Icondesign</a:t>
            </a:r>
            <a:endParaRPr lang="de-AT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58253" y="5767137"/>
            <a:ext cx="681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https://www.linkedin.com/in/marianne-wolf-4b026b156/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20" y="1106905"/>
            <a:ext cx="2903829" cy="4351617"/>
          </a:xfrm>
          <a:prstGeom prst="rect">
            <a:avLst/>
          </a:prstGeom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2295789" y="6356518"/>
            <a:ext cx="9228201" cy="33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05.03.2024 | Ing. Marianne Wolf</a:t>
            </a:r>
            <a:endParaRPr lang="de-A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5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052267" y="1106904"/>
            <a:ext cx="7528207" cy="4351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Marianne Wolf</a:t>
            </a:r>
          </a:p>
          <a:p>
            <a:pPr marL="0" indent="0">
              <a:buNone/>
            </a:pPr>
            <a:endParaRPr lang="de-AT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Forschungszentrum </a:t>
            </a:r>
            <a:r>
              <a:rPr lang="de-AT" sz="2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Seibersdorf</a:t>
            </a: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 (AIT)</a:t>
            </a:r>
            <a:endParaRPr lang="de-AT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	Softwareentwicklerin – GUI</a:t>
            </a:r>
            <a:b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de-AT" sz="22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Entwicklung</a:t>
            </a: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/UI-Design/</a:t>
            </a:r>
            <a:r>
              <a:rPr lang="de-AT" sz="2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Icondesign</a:t>
            </a:r>
            <a:endParaRPr lang="de-AT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58253" y="5767137"/>
            <a:ext cx="681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https://www.linkedin.com/in/marianne-wolf-4b026b156/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20" y="1106905"/>
            <a:ext cx="2903829" cy="4351617"/>
          </a:xfrm>
          <a:prstGeom prst="rect">
            <a:avLst/>
          </a:prstGeom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2295789" y="6356518"/>
            <a:ext cx="9228201" cy="33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05.03.2024 | Ing. Marianne Wolf</a:t>
            </a:r>
            <a:endParaRPr lang="de-A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5"/>
          <p:cNvSpPr>
            <a:spLocks noGrp="1"/>
          </p:cNvSpPr>
          <p:nvPr>
            <p:ph sz="half" idx="2"/>
          </p:nvPr>
        </p:nvSpPr>
        <p:spPr>
          <a:xfrm>
            <a:off x="857149" y="731521"/>
            <a:ext cx="3328416" cy="536447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e-AT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SOFTWARE-ENTWICKLUNG</a:t>
            </a:r>
            <a:endParaRPr lang="de-AT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73673361"/>
              </p:ext>
            </p:extLst>
          </p:nvPr>
        </p:nvGraphicFramePr>
        <p:xfrm>
          <a:off x="4064000" y="731521"/>
          <a:ext cx="8128000" cy="5364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16" y="1036320"/>
            <a:ext cx="1080000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873760"/>
            <a:ext cx="1080000" cy="108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16" y="4750684"/>
            <a:ext cx="1080000" cy="1080000"/>
          </a:xfrm>
          <a:prstGeom prst="rect">
            <a:avLst/>
          </a:prstGeom>
        </p:spPr>
      </p:pic>
      <p:sp>
        <p:nvSpPr>
          <p:cNvPr id="8" name="Untertitel 2"/>
          <p:cNvSpPr txBox="1">
            <a:spLocks/>
          </p:cNvSpPr>
          <p:nvPr/>
        </p:nvSpPr>
        <p:spPr>
          <a:xfrm>
            <a:off x="2295789" y="6356518"/>
            <a:ext cx="9228201" cy="33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05.03.2024 | Ing. Marianne Wolf</a:t>
            </a:r>
            <a:endParaRPr lang="de-A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6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052267" y="1106904"/>
            <a:ext cx="7528207" cy="4351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Marianne Wolf</a:t>
            </a:r>
          </a:p>
          <a:p>
            <a:pPr marL="0" indent="0">
              <a:buNone/>
            </a:pPr>
            <a:endParaRPr lang="de-AT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Forschungszentrum </a:t>
            </a:r>
            <a:r>
              <a:rPr lang="de-AT" sz="2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Seibersdorf</a:t>
            </a: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 (AIT)</a:t>
            </a:r>
            <a:endParaRPr lang="de-AT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	Softwareentwicklerin – GUI</a:t>
            </a:r>
            <a:b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	Entwicklung/</a:t>
            </a:r>
            <a:r>
              <a:rPr lang="de-AT" sz="22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UI-Design</a:t>
            </a: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de-AT" sz="2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Icondesign</a:t>
            </a:r>
            <a:endParaRPr lang="de-AT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58253" y="5767137"/>
            <a:ext cx="681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https://www.linkedin.com/in/marianne-wolf-4b026b156/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20" y="1106905"/>
            <a:ext cx="2903829" cy="4351617"/>
          </a:xfrm>
          <a:prstGeom prst="rect">
            <a:avLst/>
          </a:prstGeom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2295789" y="6356518"/>
            <a:ext cx="9228201" cy="33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05.03.2024 | Ing. Marianne Wolf</a:t>
            </a:r>
            <a:endParaRPr lang="de-A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5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5"/>
          <p:cNvSpPr>
            <a:spLocks noGrp="1"/>
          </p:cNvSpPr>
          <p:nvPr>
            <p:ph sz="half" idx="2"/>
          </p:nvPr>
        </p:nvSpPr>
        <p:spPr>
          <a:xfrm>
            <a:off x="5541334" y="731520"/>
            <a:ext cx="5245936" cy="144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AT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de-AT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Designen von </a:t>
            </a:r>
            <a:r>
              <a:rPr lang="de-AT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digitaler </a:t>
            </a:r>
            <a:r>
              <a:rPr lang="de-AT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Benutzeroberflächen</a:t>
            </a:r>
          </a:p>
        </p:txBody>
      </p:sp>
      <p:sp>
        <p:nvSpPr>
          <p:cNvPr id="5" name="Inhaltsplatzhalter 5"/>
          <p:cNvSpPr>
            <a:spLocks noGrp="1"/>
          </p:cNvSpPr>
          <p:nvPr>
            <p:ph sz="half" idx="2"/>
          </p:nvPr>
        </p:nvSpPr>
        <p:spPr>
          <a:xfrm>
            <a:off x="857149" y="731521"/>
            <a:ext cx="3328416" cy="536447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e-AT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UI-DESIGN</a:t>
            </a:r>
            <a:endParaRPr lang="de-AT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Inhaltsplatzhalter 5"/>
          <p:cNvSpPr>
            <a:spLocks noGrp="1"/>
          </p:cNvSpPr>
          <p:nvPr>
            <p:ph sz="half" idx="2"/>
          </p:nvPr>
        </p:nvSpPr>
        <p:spPr>
          <a:xfrm>
            <a:off x="5541334" y="4656000"/>
            <a:ext cx="5245936" cy="144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de-AT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de-AT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Optische Gestaltung unter Berücksichtigung der Ergonomie der Bedienung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half" idx="2"/>
          </p:nvPr>
        </p:nvSpPr>
        <p:spPr>
          <a:xfrm>
            <a:off x="5541334" y="2693760"/>
            <a:ext cx="5245936" cy="144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de-AT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de-AT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Gestaltung der Benutzerschnittstelle zwischen Mensch und Maschine</a:t>
            </a: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2295789" y="6356518"/>
            <a:ext cx="9228201" cy="33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05.03.2024 | Ing. Marianne Wolf</a:t>
            </a:r>
            <a:endParaRPr lang="de-A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052267" y="1106904"/>
            <a:ext cx="7528207" cy="4351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Marianne Wolf</a:t>
            </a:r>
          </a:p>
          <a:p>
            <a:pPr marL="0" indent="0">
              <a:buNone/>
            </a:pPr>
            <a:endParaRPr lang="de-AT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Forschungszentrum </a:t>
            </a:r>
            <a:r>
              <a:rPr lang="de-AT" sz="2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Seibersdorf</a:t>
            </a: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 (AIT)</a:t>
            </a:r>
            <a:endParaRPr lang="de-AT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	Softwareentwicklerin – GUI</a:t>
            </a:r>
            <a:b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	Entwicklung/UI-Design/</a:t>
            </a:r>
            <a:r>
              <a:rPr lang="de-AT" sz="2200" b="1" dirty="0" err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Icondesign</a:t>
            </a:r>
            <a:endParaRPr lang="de-AT" sz="2200" b="1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58253" y="5767137"/>
            <a:ext cx="681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https://www.linkedin.com/in/marianne-wolf-4b026b156/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20" y="1106905"/>
            <a:ext cx="2903829" cy="4351617"/>
          </a:xfrm>
          <a:prstGeom prst="rect">
            <a:avLst/>
          </a:prstGeom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2295789" y="6356518"/>
            <a:ext cx="9228201" cy="33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05.03.2024 | Ing. Marianne Wolf</a:t>
            </a:r>
            <a:endParaRPr lang="de-A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5"/>
          <p:cNvSpPr>
            <a:spLocks noGrp="1"/>
          </p:cNvSpPr>
          <p:nvPr>
            <p:ph sz="half" idx="2"/>
          </p:nvPr>
        </p:nvSpPr>
        <p:spPr>
          <a:xfrm>
            <a:off x="5541334" y="731520"/>
            <a:ext cx="5245936" cy="144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AT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de-AT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Designen von Symbolen</a:t>
            </a:r>
          </a:p>
        </p:txBody>
      </p:sp>
      <p:sp>
        <p:nvSpPr>
          <p:cNvPr id="5" name="Inhaltsplatzhalter 5"/>
          <p:cNvSpPr>
            <a:spLocks noGrp="1"/>
          </p:cNvSpPr>
          <p:nvPr>
            <p:ph sz="half" idx="2"/>
          </p:nvPr>
        </p:nvSpPr>
        <p:spPr>
          <a:xfrm>
            <a:off x="857149" y="731521"/>
            <a:ext cx="3328416" cy="536447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e-AT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ICON-DESIGN</a:t>
            </a:r>
            <a:endParaRPr lang="de-AT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Inhaltsplatzhalter 5"/>
          <p:cNvSpPr>
            <a:spLocks noGrp="1"/>
          </p:cNvSpPr>
          <p:nvPr>
            <p:ph sz="half" idx="2"/>
          </p:nvPr>
        </p:nvSpPr>
        <p:spPr>
          <a:xfrm>
            <a:off x="5541334" y="4656000"/>
            <a:ext cx="5245936" cy="144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de-AT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de-AT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AT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Inhaltsplatzhalter 5"/>
          <p:cNvSpPr>
            <a:spLocks noGrp="1"/>
          </p:cNvSpPr>
          <p:nvPr>
            <p:ph sz="half" idx="2"/>
          </p:nvPr>
        </p:nvSpPr>
        <p:spPr>
          <a:xfrm>
            <a:off x="5541334" y="2693760"/>
            <a:ext cx="5245936" cy="144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de-AT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de-AT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Visualisierung von Vorgängen, Funktionen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92" y="4836000"/>
            <a:ext cx="1080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302" y="4836000"/>
            <a:ext cx="1080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540" y="4813064"/>
            <a:ext cx="1080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Untertitel 2"/>
          <p:cNvSpPr txBox="1">
            <a:spLocks/>
          </p:cNvSpPr>
          <p:nvPr/>
        </p:nvSpPr>
        <p:spPr>
          <a:xfrm>
            <a:off x="2295789" y="6356518"/>
            <a:ext cx="9228201" cy="33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05.03.2024 | Ing. Marianne Wolf</a:t>
            </a:r>
            <a:endParaRPr lang="de-A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0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1812</Words>
  <Application>Microsoft Office PowerPoint</Application>
  <PresentationFormat>Breitbild</PresentationFormat>
  <Paragraphs>410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Verdana</vt:lpstr>
      <vt:lpstr>Wingdings</vt:lpstr>
      <vt:lpstr>Wingdings 2</vt:lpstr>
      <vt:lpstr>Metropolitan</vt:lpstr>
      <vt:lpstr>Ing. Marianne Wolf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Ing. Marianne Wolf</vt:lpstr>
    </vt:vector>
  </TitlesOfParts>
  <Company>PKE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Ing. Marianne Wolf</dc:title>
  <dc:creator>Wolf Marianne</dc:creator>
  <cp:lastModifiedBy>Wolf Marianne</cp:lastModifiedBy>
  <cp:revision>126</cp:revision>
  <dcterms:created xsi:type="dcterms:W3CDTF">2024-02-09T15:04:54Z</dcterms:created>
  <dcterms:modified xsi:type="dcterms:W3CDTF">2024-03-07T06:56:37Z</dcterms:modified>
</cp:coreProperties>
</file>