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9" r:id="rId6"/>
    <p:sldId id="278" r:id="rId7"/>
    <p:sldId id="294" r:id="rId8"/>
    <p:sldId id="295" r:id="rId9"/>
    <p:sldId id="333" r:id="rId10"/>
    <p:sldId id="297" r:id="rId11"/>
    <p:sldId id="299" r:id="rId12"/>
    <p:sldId id="322" r:id="rId13"/>
    <p:sldId id="298" r:id="rId14"/>
    <p:sldId id="296" r:id="rId15"/>
    <p:sldId id="302" r:id="rId16"/>
    <p:sldId id="303" r:id="rId17"/>
    <p:sldId id="304" r:id="rId18"/>
    <p:sldId id="306" r:id="rId19"/>
    <p:sldId id="308" r:id="rId20"/>
    <p:sldId id="310" r:id="rId21"/>
    <p:sldId id="312" r:id="rId22"/>
    <p:sldId id="313" r:id="rId23"/>
    <p:sldId id="315" r:id="rId24"/>
    <p:sldId id="314" r:id="rId25"/>
    <p:sldId id="316" r:id="rId26"/>
    <p:sldId id="318" r:id="rId27"/>
    <p:sldId id="317" r:id="rId28"/>
    <p:sldId id="326" r:id="rId29"/>
    <p:sldId id="327" r:id="rId30"/>
    <p:sldId id="320" r:id="rId31"/>
    <p:sldId id="321" r:id="rId32"/>
    <p:sldId id="323" r:id="rId33"/>
    <p:sldId id="324" r:id="rId34"/>
    <p:sldId id="325" r:id="rId35"/>
    <p:sldId id="330" r:id="rId36"/>
    <p:sldId id="329" r:id="rId37"/>
    <p:sldId id="331" r:id="rId38"/>
    <p:sldId id="328" r:id="rId39"/>
    <p:sldId id="293" r:id="rId40"/>
    <p:sldId id="332" r:id="rId41"/>
  </p:sldIdLst>
  <p:sldSz cx="9906000" cy="6858000" type="A4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19100" indent="381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839788" indent="7461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258888" indent="11271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679575" indent="149225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pos="4989">
          <p15:clr>
            <a:srgbClr val="A4A3A4"/>
          </p15:clr>
        </p15:guide>
        <p15:guide id="4" pos="1577">
          <p15:clr>
            <a:srgbClr val="A4A3A4"/>
          </p15:clr>
        </p15:guide>
        <p15:guide id="5" pos="5955" userDrawn="1">
          <p15:clr>
            <a:srgbClr val="A4A3A4"/>
          </p15:clr>
        </p15:guide>
        <p15:guide id="6" pos="3143" userDrawn="1">
          <p15:clr>
            <a:srgbClr val="A4A3A4"/>
          </p15:clr>
        </p15:guide>
        <p15:guide id="7" pos="3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BB5"/>
    <a:srgbClr val="FFFF99"/>
    <a:srgbClr val="0996FF"/>
    <a:srgbClr val="0033CC"/>
    <a:srgbClr val="FF0000"/>
    <a:srgbClr val="E6E6E6"/>
    <a:srgbClr val="575757"/>
    <a:srgbClr val="C1C1C1"/>
    <a:srgbClr val="959595"/>
    <a:srgbClr val="C9C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7" autoAdjust="0"/>
  </p:normalViewPr>
  <p:slideViewPr>
    <p:cSldViewPr snapToGrid="0" showGuides="1">
      <p:cViewPr varScale="1">
        <p:scale>
          <a:sx n="85" d="100"/>
          <a:sy n="85" d="100"/>
        </p:scale>
        <p:origin x="1590" y="300"/>
      </p:cViewPr>
      <p:guideLst>
        <p:guide orient="horz" pos="3838"/>
        <p:guide orient="horz" pos="1298"/>
        <p:guide pos="4989"/>
        <p:guide pos="1577"/>
        <p:guide pos="5955"/>
        <p:guide pos="3143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92" y="-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6" y="1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6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3D41C674-EFB4-4C88-B4EB-1E19C5C541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0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1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2"/>
            <a:ext cx="5209647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1D01597C-BBCA-454B-A255-B533D37097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631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0142" indent="-296208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84834" indent="-236967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58767" indent="-236967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32701" indent="-236967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DB6C11D6-00F4-459B-B84F-379347F04192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5137" cy="38385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1E0E2-8B98-67B6-3150-42935C1B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B95C5B-2247-0B5D-C30D-501AE0BE4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B69EB0-24E4-76C6-997F-4588CF61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C49AF-CEF5-ADB1-C3EC-131009F67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23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175F-FD97-2802-A141-55C82377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575D1B6-9B33-BECD-72AE-22BD5B56B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862DBB-BF68-350E-0388-407C56815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AEC6BD-F605-F26A-6F36-53226F5E7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8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A78E-9D23-FF9B-920A-52ECB952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513DC90-0D15-D20D-C86A-F61F21E77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481B27-9AC9-4F6D-80A8-02F211B5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8DF22-8B4A-4F76-F9CC-8F15CE63F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306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1BB0-E81F-3F6C-E194-D8EC97F6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7301E66-CC0B-6F27-7074-435FA1760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3ACA44-DE52-E3FF-5A30-E30B4F743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BD2B80-4FBB-F405-1FA7-9EB9E90A3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48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2DB09-FD33-2546-4F1C-72DA92D8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926A3E-7694-0A7F-F2E2-AA368FCFA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5B326F-36D3-B835-B4EF-B9180EFF3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026FCF-FCFA-FED6-0C46-80140D9FB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42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52E5-326E-C6A2-3EF0-7A068600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0CA32A-7656-3939-8C39-9D14BF88E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94933EF-3040-14DB-212A-0DC089876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2799D3-9A89-6764-3205-E9CF588C3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4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70C3F-2908-536F-87C5-089305D7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E2F56B-314D-717D-78B4-6D85EB3F3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5FCC62-E7B4-A589-8444-38A82DB90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8F42F3-6A58-3B94-35EA-6F0957566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81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C680C-FFDA-FE81-B6B5-552316871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D3FC0C-32C7-3D2B-FF0F-3B6ADA74C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B39F65-D402-4293-69BE-ABDF8E2E9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255999-2466-ED22-8C97-F8FA2F110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51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473AB-2875-24FA-CF41-143B9E37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FFD93B-FF98-1853-8B55-A00CB0514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68D1AA-6BF9-7DC5-8C7D-A280086F6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BD427C-3E6B-C159-1C8E-F6D0D038C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4BCC-A2CC-D89E-197F-C071676E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14A3C4-4F00-E5DD-C603-99CF8D18B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160739-FC56-4ECC-2AEF-994B5E3DC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E98718-A5C7-89B4-88E0-DD5FC2801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3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512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5636" y="9722883"/>
            <a:ext cx="3078427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87" tIns="47393" rIns="94787" bIns="47393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78EFAD04-CE48-482C-89F4-732448EA2EE6}" type="slidenum">
              <a:rPr lang="de-DE" altLang="de-DE" sz="1200"/>
              <a:pPr algn="r"/>
              <a:t>35</a:t>
            </a:fld>
            <a:endParaRPr lang="de-DE" altLang="de-DE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5137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4909-3546-FFC9-2B2E-9EB29FEB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66E910E-3C4D-166C-F179-B173F3C7B0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5636" y="9722883"/>
            <a:ext cx="3078427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87" tIns="47393" rIns="94787" bIns="47393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78EFAD04-CE48-482C-89F4-732448EA2EE6}" type="slidenum">
              <a:rPr lang="de-DE" altLang="de-DE" sz="1200"/>
              <a:pPr algn="r"/>
              <a:t>36</a:t>
            </a:fld>
            <a:endParaRPr lang="de-DE" altLang="de-DE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D6F4EA1-8D4C-6543-303B-0265173FE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5137" cy="3838575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39BCC3F-7A8F-E820-DF8B-05DF29EB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426283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A8286-F992-B5B9-3B55-E4273D7FD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FE42D7-0906-0EF2-5F09-F666B2592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CB5A716-447E-F81C-7D2C-DA58F4894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54BEC5-7132-0C16-E631-4DEEF9934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94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65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75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8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73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00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3121-2FDC-83E1-F1E2-AF0ED434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0C866B-C208-038B-6F2A-E06D2D875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B90E38-83A3-8AB4-E862-0CFDDC282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276683-A49F-52D4-AA55-CEB47D8CA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1597C-BBCA-454B-A255-B533D37097C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0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304925"/>
            <a:ext cx="9906000" cy="504031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/>
          <a:p>
            <a:endParaRPr lang="de-AT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6294475" y="100013"/>
            <a:ext cx="2169041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8" tIns="41994" rIns="83988" bIns="41994"/>
          <a:lstStyle/>
          <a:p>
            <a:endParaRPr lang="de-DE">
              <a:ea typeface="MS PGothic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51" y="1600686"/>
            <a:ext cx="8852576" cy="1871555"/>
          </a:xfrm>
        </p:spPr>
        <p:txBody>
          <a:bodyPr anchor="t">
            <a:normAutofit/>
          </a:bodyPr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551" y="3886200"/>
            <a:ext cx="8852576" cy="17526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75757"/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0550" y="2384250"/>
            <a:ext cx="8852577" cy="98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Bild 10" descr="OeBB_INFRA_rgb226-0-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00" y="295200"/>
            <a:ext cx="1237091" cy="612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4021B2-CCA0-F642-4712-70A7222F7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68F042E-D9D2-4A7C-94AD-7B1B5BDA33E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8852576" cy="437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TÖBBitelmasterformat</a:t>
            </a:r>
            <a:r>
              <a:rPr lang="de-DE" dirty="0"/>
              <a:t> durch Klicken bearbeiten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7EAF-C16F-4610-A872-8EA508EA43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8852576" cy="391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38B9-F25A-478E-902F-55412F1A23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26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2188359"/>
            <a:ext cx="4182794" cy="391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728896"/>
            <a:ext cx="4182794" cy="44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305793"/>
            <a:ext cx="4954558" cy="5066479"/>
          </a:xfrm>
          <a:prstGeom prst="rect">
            <a:avLst/>
          </a:prstGeom>
          <a:solidFill>
            <a:srgbClr val="D6D6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1E41-6BCE-4158-A755-06071B0968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8174-1825-4CCB-A724-C465813275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7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205" y="3178519"/>
            <a:ext cx="8898186" cy="3109421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18120-BBA9-42B7-9B8F-251784B95BE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1443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A4015-A62E-4F79-9314-9BEBEF3185D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485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3350" y="6429600"/>
            <a:ext cx="388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ea typeface="MS PGothic" pitchFamily="34" charset="-128"/>
              </a:defRPr>
            </a:lvl1pPr>
          </a:lstStyle>
          <a:p>
            <a:pPr>
              <a:defRPr/>
            </a:pPr>
            <a:fld id="{A68F042E-D9D2-4A7C-94AD-7B1B5BDA33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2" descr="grauer Streif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9123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560388" y="504825"/>
            <a:ext cx="6361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pic>
        <p:nvPicPr>
          <p:cNvPr id="2" name="Bild 1" descr="OeBB_INFRA_rgb226-0-4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50" y="295200"/>
            <a:ext cx="659473" cy="326247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0386" y="6429600"/>
            <a:ext cx="4320000" cy="2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7263" eaLnBrk="1" hangingPunct="1">
              <a:spcBef>
                <a:spcPts val="0"/>
              </a:spcBef>
            </a:pPr>
            <a:r>
              <a:rPr lang="de-DE" sz="900" dirty="0">
                <a:cs typeface="Arial" pitchFamily="34" charset="0"/>
              </a:rPr>
              <a:t>04.02.2025   Rotary Melk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B53739-6AC2-8389-3909-107421F02A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18256" y="238708"/>
            <a:ext cx="1010188" cy="326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4" r:id="rId2"/>
    <p:sldLayoutId id="2147483885" r:id="rId3"/>
    <p:sldLayoutId id="2147483886" r:id="rId4"/>
    <p:sldLayoutId id="2147483887" r:id="rId5"/>
    <p:sldLayoutId id="2147483890" r:id="rId6"/>
    <p:sldLayoutId id="2147483891" r:id="rId7"/>
  </p:sldLayoutIdLst>
  <p:hf hdr="0" ftr="0" dt="0"/>
  <p:txStyles>
    <p:titleStyle>
      <a:lvl1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419938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839876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815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753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14325" indent="-314325" algn="l" defTabSz="931863" rtl="0" eaLnBrk="1" fontAlgn="base" hangingPunct="1">
        <a:spcBef>
          <a:spcPts val="925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85750" indent="-285750" algn="l" defTabSz="931863" rtl="0" eaLnBrk="1" fontAlgn="base" hangingPunct="1">
        <a:spcBef>
          <a:spcPts val="13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60388" indent="-296863" algn="l" defTabSz="9318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882000" indent="-306000" algn="l" defTabSz="931863" rtl="0" eaLnBrk="1" fontAlgn="base" hangingPunct="1">
        <a:spcBef>
          <a:spcPct val="20000"/>
        </a:spcBef>
        <a:spcAft>
          <a:spcPct val="0"/>
        </a:spcAft>
        <a:buSzPct val="100000"/>
        <a:buFont typeface="Symbol" charset="2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1123950" indent="-273050" algn="l" defTabSz="931863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521088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1026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60964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780902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emf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ic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.europa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Europ%C3%A4ische_Union" TargetMode="External"/><Relationship Id="rId5" Type="http://schemas.openxmlformats.org/officeDocument/2006/relationships/hyperlink" Target="https://de.wikipedia.org/wiki/Bahn_(Verkehr)" TargetMode="External"/><Relationship Id="rId4" Type="http://schemas.openxmlformats.org/officeDocument/2006/relationships/hyperlink" Target="https://de.wikipedia.org/wiki/Interoperabilit%C3%A4t_im_Schienenverkeh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707943" y="2093242"/>
            <a:ext cx="8853487" cy="1871663"/>
          </a:xfrm>
        </p:spPr>
        <p:txBody>
          <a:bodyPr>
            <a:normAutofit/>
          </a:bodyPr>
          <a:lstStyle/>
          <a:p>
            <a:r>
              <a:rPr lang="de-AT" sz="44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ÖBB im Umfeld  </a:t>
            </a:r>
            <a:br>
              <a:rPr lang="de-AT" sz="44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e-AT" sz="44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europäischer Bahnsysteme</a:t>
            </a:r>
            <a:endParaRPr lang="de-DE" sz="4400" dirty="0">
              <a:solidFill>
                <a:schemeClr val="bg1">
                  <a:lumMod val="50000"/>
                </a:schemeClr>
              </a:solidFill>
              <a:ea typeface="Geneva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C531CC-F606-B263-FCC6-125538122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10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D8506F-6E73-6A0F-A2B6-22582CDCF988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CC5BA-D245-93E7-7937-4BFDE697C479}"/>
              </a:ext>
            </a:extLst>
          </p:cNvPr>
          <p:cNvSpPr txBox="1"/>
          <p:nvPr/>
        </p:nvSpPr>
        <p:spPr>
          <a:xfrm>
            <a:off x="424204" y="1376313"/>
            <a:ext cx="860844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Bahnsysteme</a:t>
            </a:r>
            <a:r>
              <a:rPr lang="de-DE" dirty="0"/>
              <a:t>, die einen interoperablen Verkehr beeinträchtigen -</a:t>
            </a:r>
          </a:p>
          <a:p>
            <a:r>
              <a:rPr lang="de-DE" dirty="0"/>
              <a:t>	dazu zählen vor allem:</a:t>
            </a:r>
          </a:p>
          <a:p>
            <a:endParaRPr lang="de-DE" sz="2000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	</a:t>
            </a:r>
            <a:r>
              <a:rPr lang="de-DE" sz="2000" b="1" dirty="0"/>
              <a:t>Spurweite (Normalspur = 1435mm)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dirty="0"/>
              <a:t>	Stromversorgungssysteme (Fahrleitungsspannung)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dirty="0"/>
              <a:t>	Streckenprofile, Streckenklassen</a:t>
            </a:r>
          </a:p>
          <a:p>
            <a:pPr>
              <a:buClr>
                <a:srgbClr val="C00000"/>
              </a:buClr>
            </a:pPr>
            <a:r>
              <a:rPr lang="de-DE" sz="2000" b="1" dirty="0"/>
              <a:t>	(max. Fahrzeugumgrenzung, Achslasten)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dirty="0"/>
              <a:t>	Kommunikationssysteme (Zugfunk)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dirty="0"/>
              <a:t>	Zugsicherung </a:t>
            </a:r>
            <a:r>
              <a:rPr lang="de-DE" sz="2000" b="1" dirty="0">
                <a:solidFill>
                  <a:srgbClr val="FF0000"/>
                </a:solidFill>
              </a:rPr>
              <a:t>(aktuell größte und teuerste „Hürde“ innerhalb </a:t>
            </a:r>
          </a:p>
          <a:p>
            <a:pPr>
              <a:buClr>
                <a:srgbClr val="C00000"/>
              </a:buClr>
            </a:pPr>
            <a:r>
              <a:rPr lang="de-DE" sz="2000" b="1" dirty="0">
                <a:solidFill>
                  <a:srgbClr val="FF0000"/>
                </a:solidFill>
              </a:rPr>
              <a:t>	der „Normalspurbahnen (1435 mm)“) </a:t>
            </a:r>
          </a:p>
          <a:p>
            <a:pPr>
              <a:buClr>
                <a:srgbClr val="C00000"/>
              </a:buClr>
            </a:pPr>
            <a:r>
              <a:rPr lang="de-DE" sz="2400" b="1" dirty="0"/>
              <a:t>	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12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7F3DD-C0C2-A1AA-4847-4F7AEFB5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AF8A27-2636-0081-E591-D35FBA05B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11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3A51AF-3318-7E38-D4CB-AF4861BC9DF4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CC0D8E0-D79C-E2B9-2168-6B3DB09C0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4103ACF-E3BA-7B85-E869-A151CC440F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46B651-1F4A-B1B9-32EC-47B5BB51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51" t="15065" b="3853"/>
          <a:stretch/>
        </p:blipFill>
        <p:spPr>
          <a:xfrm>
            <a:off x="2684961" y="1561951"/>
            <a:ext cx="6175137" cy="49943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AC22A9-A809-B78E-1108-B4253D9D7543}"/>
              </a:ext>
            </a:extLst>
          </p:cNvPr>
          <p:cNvSpPr txBox="1"/>
          <p:nvPr/>
        </p:nvSpPr>
        <p:spPr>
          <a:xfrm>
            <a:off x="547688" y="1301584"/>
            <a:ext cx="38552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TSI – Infrastruktur geregelt</a:t>
            </a:r>
          </a:p>
          <a:p>
            <a:endParaRPr lang="de-AT" dirty="0"/>
          </a:p>
          <a:p>
            <a:r>
              <a:rPr lang="de-AT" dirty="0"/>
              <a:t>Diese 4 Spur-</a:t>
            </a:r>
          </a:p>
          <a:p>
            <a:r>
              <a:rPr lang="de-AT" dirty="0"/>
              <a:t>weiten dürfen </a:t>
            </a:r>
          </a:p>
          <a:p>
            <a:r>
              <a:rPr lang="de-AT" dirty="0"/>
              <a:t>lt. TSI Infrastr.</a:t>
            </a:r>
          </a:p>
          <a:p>
            <a:r>
              <a:rPr lang="de-AT" dirty="0"/>
              <a:t>weiterhin zur</a:t>
            </a:r>
          </a:p>
          <a:p>
            <a:r>
              <a:rPr lang="de-AT" dirty="0"/>
              <a:t>Anwendung</a:t>
            </a:r>
          </a:p>
          <a:p>
            <a:r>
              <a:rPr lang="de-AT" dirty="0"/>
              <a:t>kommen.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87C03A-2803-DBD6-BB67-D93FE336FDA0}"/>
              </a:ext>
            </a:extLst>
          </p:cNvPr>
          <p:cNvSpPr txBox="1"/>
          <p:nvPr/>
        </p:nvSpPr>
        <p:spPr>
          <a:xfrm>
            <a:off x="867269" y="688158"/>
            <a:ext cx="1628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Spurweite: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8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13B86-E9EF-AE71-1D9C-46DCE787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0A14B7-749D-1128-3B56-6D0C936E7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12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40A7EC-0103-2A20-D6C2-39DB4551AB27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745987-B62B-BC40-0154-842AE9C0D331}"/>
              </a:ext>
            </a:extLst>
          </p:cNvPr>
          <p:cNvSpPr txBox="1"/>
          <p:nvPr/>
        </p:nvSpPr>
        <p:spPr>
          <a:xfrm>
            <a:off x="867269" y="688158"/>
            <a:ext cx="4156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Energieversorgungssysteme: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" name="Grafik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5A03A1D-4A2B-4F0C-4952-51B8E192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62" y="1136214"/>
            <a:ext cx="4930393" cy="55710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5A0061-BCD5-667F-ADB9-0129250F62EF}"/>
              </a:ext>
            </a:extLst>
          </p:cNvPr>
          <p:cNvSpPr txBox="1"/>
          <p:nvPr/>
        </p:nvSpPr>
        <p:spPr>
          <a:xfrm>
            <a:off x="197497" y="1386310"/>
            <a:ext cx="335059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TSI – Energie </a:t>
            </a:r>
          </a:p>
          <a:p>
            <a:r>
              <a:rPr lang="de-DE" dirty="0"/>
              <a:t>geregelt</a:t>
            </a:r>
          </a:p>
          <a:p>
            <a:endParaRPr lang="de-AT" dirty="0"/>
          </a:p>
          <a:p>
            <a:r>
              <a:rPr lang="de-AT" sz="1800" dirty="0"/>
              <a:t>Diese „4 Spannung-</a:t>
            </a:r>
          </a:p>
          <a:p>
            <a:r>
              <a:rPr lang="de-AT" sz="1800"/>
              <a:t>Stromsysteme“</a:t>
            </a:r>
            <a:endParaRPr lang="de-AT" sz="1800" dirty="0"/>
          </a:p>
          <a:p>
            <a:r>
              <a:rPr lang="de-AT" sz="1800" dirty="0"/>
              <a:t>Kommen noch zur </a:t>
            </a:r>
          </a:p>
          <a:p>
            <a:r>
              <a:rPr lang="de-AT" sz="1800" dirty="0"/>
              <a:t>Anwendung – auch Neubau</a:t>
            </a:r>
          </a:p>
          <a:p>
            <a:endParaRPr lang="de-AT" sz="1800" dirty="0"/>
          </a:p>
          <a:p>
            <a:r>
              <a:rPr lang="de-AT" sz="1800" dirty="0"/>
              <a:t>Anmerkung:</a:t>
            </a:r>
          </a:p>
          <a:p>
            <a:r>
              <a:rPr lang="de-AT" sz="1800" dirty="0"/>
              <a:t>Sinnvoll für Neuplanungen</a:t>
            </a:r>
          </a:p>
          <a:p>
            <a:r>
              <a:rPr lang="de-AT" sz="1800" dirty="0"/>
              <a:t>ist allerdings nur mehr</a:t>
            </a:r>
          </a:p>
          <a:p>
            <a:r>
              <a:rPr lang="de-AT" sz="1800" b="1" dirty="0">
                <a:solidFill>
                  <a:srgbClr val="FF0000"/>
                </a:solidFill>
              </a:rPr>
              <a:t>25 kV 50 Hz</a:t>
            </a:r>
            <a:r>
              <a:rPr lang="de-AT" sz="1800" dirty="0"/>
              <a:t>.</a:t>
            </a:r>
          </a:p>
          <a:p>
            <a:endParaRPr lang="de-AT" sz="1800" dirty="0"/>
          </a:p>
          <a:p>
            <a:r>
              <a:rPr lang="de-AT" sz="1400" dirty="0"/>
              <a:t>15 kV 16 2/3 Hz war für ÖBB eine</a:t>
            </a:r>
          </a:p>
          <a:p>
            <a:r>
              <a:rPr lang="de-AT" sz="1400" dirty="0"/>
              <a:t>Kompromisslösung der techn.</a:t>
            </a:r>
          </a:p>
          <a:p>
            <a:r>
              <a:rPr lang="de-AT" sz="1400" dirty="0"/>
              <a:t>Machbarkeit (Großteils bedingt durch</a:t>
            </a:r>
          </a:p>
          <a:p>
            <a:r>
              <a:rPr lang="de-AT" sz="1400" dirty="0"/>
              <a:t>Einsatz von leistungsstarken Einphasen</a:t>
            </a:r>
          </a:p>
          <a:p>
            <a:r>
              <a:rPr lang="de-AT" sz="1400" dirty="0"/>
              <a:t>Reihenschlussmotore „Bürstenfeuer“).</a:t>
            </a:r>
          </a:p>
        </p:txBody>
      </p:sp>
    </p:spTree>
    <p:extLst>
      <p:ext uri="{BB962C8B-B14F-4D97-AF65-F5344CB8AC3E}">
        <p14:creationId xmlns:p14="http://schemas.microsoft.com/office/powerpoint/2010/main" val="15760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9E3B-B6D1-2A18-81F8-C36A8F878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F909F7-DED2-4989-E40A-8AACEC54C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13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3FCFE8-E264-992D-E6E6-C87E69D3ACFC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6D06EC-1A52-2341-6ECF-456BB913AE51}"/>
              </a:ext>
            </a:extLst>
          </p:cNvPr>
          <p:cNvSpPr txBox="1"/>
          <p:nvPr/>
        </p:nvSpPr>
        <p:spPr>
          <a:xfrm>
            <a:off x="255457" y="1728788"/>
            <a:ext cx="385528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TSI – Infrastruktur geregelt</a:t>
            </a:r>
          </a:p>
          <a:p>
            <a:endParaRPr lang="de-AT" dirty="0"/>
          </a:p>
          <a:p>
            <a:r>
              <a:rPr lang="de-AT" dirty="0"/>
              <a:t>Es gibt mehrere „genormte“ </a:t>
            </a:r>
          </a:p>
          <a:p>
            <a:r>
              <a:rPr lang="de-AT" dirty="0"/>
              <a:t>und zulässige Systeme,</a:t>
            </a:r>
          </a:p>
          <a:p>
            <a:r>
              <a:rPr lang="de-AT" dirty="0"/>
              <a:t>wobei man bei den</a:t>
            </a:r>
          </a:p>
          <a:p>
            <a:r>
              <a:rPr lang="de-AT" u="sng" dirty="0"/>
              <a:t>T</a:t>
            </a:r>
            <a:r>
              <a:rPr lang="de-AT" dirty="0"/>
              <a:t>rans</a:t>
            </a:r>
            <a:r>
              <a:rPr lang="de-AT" u="sng" dirty="0"/>
              <a:t>e</a:t>
            </a:r>
            <a:r>
              <a:rPr lang="de-AT" dirty="0"/>
              <a:t>uropäischen </a:t>
            </a:r>
          </a:p>
          <a:p>
            <a:r>
              <a:rPr lang="de-AT" u="sng" dirty="0"/>
              <a:t>N</a:t>
            </a:r>
            <a:r>
              <a:rPr lang="de-AT" dirty="0"/>
              <a:t>etzen (</a:t>
            </a:r>
            <a:r>
              <a:rPr lang="de-AT" u="sng" dirty="0"/>
              <a:t>TEN</a:t>
            </a:r>
            <a:r>
              <a:rPr lang="de-AT" dirty="0"/>
              <a:t>-Strecken)</a:t>
            </a:r>
          </a:p>
          <a:p>
            <a:r>
              <a:rPr lang="de-AT" dirty="0"/>
              <a:t>auf  große Fahrzeug-</a:t>
            </a:r>
          </a:p>
          <a:p>
            <a:r>
              <a:rPr lang="de-AT" dirty="0"/>
              <a:t>Umgrenzungen und hohe</a:t>
            </a:r>
          </a:p>
          <a:p>
            <a:r>
              <a:rPr lang="de-AT" dirty="0"/>
              <a:t>Radsatz- (z.B. 25 t)  </a:t>
            </a:r>
          </a:p>
          <a:p>
            <a:r>
              <a:rPr lang="de-AT" dirty="0"/>
              <a:t>und Meterlasten drängt.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E65E5A-AEBC-6821-9DDD-848349B8E9BE}"/>
              </a:ext>
            </a:extLst>
          </p:cNvPr>
          <p:cNvSpPr txBox="1"/>
          <p:nvPr/>
        </p:nvSpPr>
        <p:spPr>
          <a:xfrm>
            <a:off x="867269" y="688158"/>
            <a:ext cx="5306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FF0000"/>
                </a:solidFill>
              </a:rPr>
              <a:t>Fahrzeugumgrenzung</a:t>
            </a:r>
            <a:r>
              <a:rPr lang="de-DE" b="1" dirty="0">
                <a:solidFill>
                  <a:srgbClr val="FF0000"/>
                </a:solidFill>
              </a:rPr>
              <a:t>; Radsatzlasten:</a:t>
            </a:r>
            <a:endParaRPr lang="de-AT" b="1" dirty="0">
              <a:solidFill>
                <a:srgbClr val="FF0000"/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C925E6C-364A-FC43-FC7D-7A71F149E36F}"/>
              </a:ext>
            </a:extLst>
          </p:cNvPr>
          <p:cNvGrpSpPr>
            <a:grpSpLocks/>
          </p:cNvGrpSpPr>
          <p:nvPr/>
        </p:nvGrpSpPr>
        <p:grpSpPr bwMode="auto">
          <a:xfrm>
            <a:off x="4313654" y="1631187"/>
            <a:ext cx="4709696" cy="3816429"/>
            <a:chOff x="2538" y="1527"/>
            <a:chExt cx="4234" cy="4196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231961C4-758B-D550-1132-99E2B508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1527"/>
              <a:ext cx="4234" cy="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5C53AF4-CF9B-2E29-8800-F02D88532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3662"/>
              <a:ext cx="318" cy="2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1pPr>
              <a:lvl2pPr marL="742950" indent="-285750" eaLnBrk="0" hangingPunct="0"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2pPr>
              <a:lvl3pPr marL="1143000" indent="-228600" eaLnBrk="0" hangingPunct="0"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3pPr>
              <a:lvl4pPr marL="1600200" indent="-228600" eaLnBrk="0" hangingPunct="0"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4pPr>
              <a:lvl5pPr marL="2057400" indent="-228600" eaLnBrk="0" hangingPunct="0"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0094B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endParaRPr lang="de-AT" altLang="de-DE" sz="24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558DA167-119D-7973-9B35-DB8D22614ED9}"/>
              </a:ext>
            </a:extLst>
          </p:cNvPr>
          <p:cNvSpPr txBox="1"/>
          <p:nvPr/>
        </p:nvSpPr>
        <p:spPr>
          <a:xfrm>
            <a:off x="5371051" y="5399999"/>
            <a:ext cx="355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 der Fahrzeugumgrenzung</a:t>
            </a:r>
          </a:p>
          <a:p>
            <a:r>
              <a:rPr lang="de-DE" sz="1600" dirty="0"/>
              <a:t>unterscheiden sich die TSI-Profile</a:t>
            </a:r>
          </a:p>
          <a:p>
            <a:r>
              <a:rPr lang="de-DE" sz="1600" dirty="0"/>
              <a:t>GA, GB und </a:t>
            </a:r>
            <a:r>
              <a:rPr lang="de-DE" sz="1600" b="1" u="sng" dirty="0"/>
              <a:t>GC</a:t>
            </a:r>
            <a:r>
              <a:rPr lang="de-DE" sz="1600" dirty="0"/>
              <a:t> vor allem im</a:t>
            </a:r>
          </a:p>
          <a:p>
            <a:r>
              <a:rPr lang="de-DE" sz="1600" dirty="0"/>
              <a:t>Oberen Bereich (Containerverkehr,..)</a:t>
            </a:r>
          </a:p>
          <a:p>
            <a:endParaRPr lang="de-AT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DB4123C-E66E-DB5C-45DA-7F67C413AF4D}"/>
              </a:ext>
            </a:extLst>
          </p:cNvPr>
          <p:cNvSpPr txBox="1"/>
          <p:nvPr/>
        </p:nvSpPr>
        <p:spPr>
          <a:xfrm>
            <a:off x="6241170" y="421796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altLang="de-DE" sz="2000" dirty="0">
                <a:sym typeface="Gill Sans" pitchFamily="28" charset="0"/>
              </a:rPr>
              <a:t>EN </a:t>
            </a:r>
            <a:r>
              <a:rPr lang="de-DE" altLang="de-DE" sz="2000" dirty="0">
                <a:sym typeface="Gill Sans" pitchFamily="28" charset="0"/>
              </a:rPr>
              <a:t>15273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122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E1103-20C2-9C8C-A798-9F452E26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F01384-526D-CEF6-FB68-98121E935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14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C2AB1C-7810-D650-3F65-5A9F6243834D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E5BE9B-D656-A02B-15D6-A93BAB162503}"/>
              </a:ext>
            </a:extLst>
          </p:cNvPr>
          <p:cNvSpPr txBox="1"/>
          <p:nvPr/>
        </p:nvSpPr>
        <p:spPr>
          <a:xfrm>
            <a:off x="255457" y="1728788"/>
            <a:ext cx="40943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TSI – Infrastruktur geregelt</a:t>
            </a:r>
          </a:p>
          <a:p>
            <a:endParaRPr lang="de-AT" dirty="0"/>
          </a:p>
          <a:p>
            <a:r>
              <a:rPr lang="de-AT" dirty="0"/>
              <a:t>Es gibt mehrere „genormte“ </a:t>
            </a:r>
          </a:p>
          <a:p>
            <a:r>
              <a:rPr lang="de-AT" dirty="0"/>
              <a:t>und zulässige Systeme,</a:t>
            </a:r>
          </a:p>
          <a:p>
            <a:r>
              <a:rPr lang="de-AT" dirty="0"/>
              <a:t>wobei man bei den</a:t>
            </a:r>
          </a:p>
          <a:p>
            <a:r>
              <a:rPr lang="de-AT" u="sng" dirty="0"/>
              <a:t>T</a:t>
            </a:r>
            <a:r>
              <a:rPr lang="de-AT" dirty="0"/>
              <a:t>rans</a:t>
            </a:r>
            <a:r>
              <a:rPr lang="de-AT" u="sng" dirty="0"/>
              <a:t>e</a:t>
            </a:r>
            <a:r>
              <a:rPr lang="de-AT" dirty="0"/>
              <a:t>uropäischen </a:t>
            </a:r>
          </a:p>
          <a:p>
            <a:r>
              <a:rPr lang="de-AT" u="sng" dirty="0"/>
              <a:t>N</a:t>
            </a:r>
            <a:r>
              <a:rPr lang="de-AT" dirty="0"/>
              <a:t>etzen (</a:t>
            </a:r>
            <a:r>
              <a:rPr lang="de-AT" u="sng" dirty="0"/>
              <a:t>TEN</a:t>
            </a:r>
            <a:r>
              <a:rPr lang="de-AT" dirty="0"/>
              <a:t>-Strecken)</a:t>
            </a:r>
          </a:p>
          <a:p>
            <a:r>
              <a:rPr lang="de-AT" dirty="0"/>
              <a:t>auf  große Fahrzeug-</a:t>
            </a:r>
          </a:p>
          <a:p>
            <a:r>
              <a:rPr lang="de-AT" dirty="0"/>
              <a:t>Umgrenzungen und hohe</a:t>
            </a:r>
          </a:p>
          <a:p>
            <a:r>
              <a:rPr lang="de-AT" dirty="0"/>
              <a:t>„Radsatz- (z.B. </a:t>
            </a:r>
            <a:r>
              <a:rPr lang="de-AT" b="1" dirty="0"/>
              <a:t>25</a:t>
            </a:r>
            <a:r>
              <a:rPr lang="de-AT" dirty="0"/>
              <a:t> t)  und </a:t>
            </a:r>
          </a:p>
          <a:p>
            <a:r>
              <a:rPr lang="de-AT" dirty="0"/>
              <a:t>Meterlasten“ (Streckenklassen)</a:t>
            </a:r>
          </a:p>
          <a:p>
            <a:r>
              <a:rPr lang="de-AT" dirty="0"/>
              <a:t>drängt.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0883E3-AE27-E960-2A8F-92A4F3D57026}"/>
              </a:ext>
            </a:extLst>
          </p:cNvPr>
          <p:cNvSpPr txBox="1"/>
          <p:nvPr/>
        </p:nvSpPr>
        <p:spPr>
          <a:xfrm>
            <a:off x="867269" y="688158"/>
            <a:ext cx="5306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Fahrzeugumgrenzung; </a:t>
            </a:r>
            <a:r>
              <a:rPr lang="de-DE" b="1" u="sng" dirty="0">
                <a:solidFill>
                  <a:srgbClr val="FF0000"/>
                </a:solidFill>
              </a:rPr>
              <a:t>Radsatzlasten</a:t>
            </a:r>
            <a:r>
              <a:rPr lang="de-DE" b="1" dirty="0">
                <a:solidFill>
                  <a:srgbClr val="FF0000"/>
                </a:solidFill>
              </a:rPr>
              <a:t>: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3B2E7-2096-40E5-4738-DB98DF7F8EF7}"/>
              </a:ext>
            </a:extLst>
          </p:cNvPr>
          <p:cNvSpPr txBox="1"/>
          <p:nvPr/>
        </p:nvSpPr>
        <p:spPr>
          <a:xfrm>
            <a:off x="4407984" y="5589464"/>
            <a:ext cx="461536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b="1" dirty="0"/>
              <a:t>Überschreitungen von Fahrzeugumgrenzung </a:t>
            </a:r>
          </a:p>
          <a:p>
            <a:r>
              <a:rPr lang="de-DE" sz="1600" b="1" dirty="0"/>
              <a:t>und Streckenklasse sind für einzelne Fahrten</a:t>
            </a:r>
          </a:p>
          <a:p>
            <a:r>
              <a:rPr lang="de-DE" sz="1600" b="1" dirty="0"/>
              <a:t>möglich (außergewöhnliche Sendungen)  </a:t>
            </a:r>
            <a:endParaRPr lang="de-AT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96F08C-320C-6361-749B-C3650E7958D2}"/>
              </a:ext>
            </a:extLst>
          </p:cNvPr>
          <p:cNvSpPr txBox="1"/>
          <p:nvPr/>
        </p:nvSpPr>
        <p:spPr>
          <a:xfrm>
            <a:off x="4227300" y="1870192"/>
            <a:ext cx="552478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Streckenklassen gemäß EN 15528:</a:t>
            </a:r>
          </a:p>
          <a:p>
            <a:endParaRPr lang="de-DE" dirty="0"/>
          </a:p>
          <a:p>
            <a:pPr algn="l"/>
            <a:r>
              <a:rPr lang="de-AT" sz="1800" b="0" i="0" u="none" strike="noStrike" baseline="0" dirty="0">
                <a:latin typeface="ArialMT"/>
              </a:rPr>
              <a:t>A, B1, B2, C2, </a:t>
            </a:r>
            <a:r>
              <a:rPr lang="de-DE" sz="1800" b="0" i="0" u="none" strike="noStrike" baseline="0" dirty="0">
                <a:latin typeface="ArialMT"/>
              </a:rPr>
              <a:t>C3, C4, D2, D3, D4, D4xL 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und auch </a:t>
            </a:r>
            <a:r>
              <a:rPr lang="de-DE" sz="1800" b="1" i="0" u="none" strike="noStrike" baseline="0" dirty="0">
                <a:latin typeface="ArialMT"/>
              </a:rPr>
              <a:t>E</a:t>
            </a:r>
            <a:r>
              <a:rPr lang="de-DE" sz="1800" b="0" i="0" u="none" strike="noStrike" baseline="0" dirty="0">
                <a:latin typeface="ArialMT"/>
              </a:rPr>
              <a:t>4 und E5.</a:t>
            </a:r>
          </a:p>
          <a:p>
            <a:pPr algn="l"/>
            <a:endParaRPr lang="de-DE" sz="1800" dirty="0">
              <a:latin typeface="ArialMT"/>
            </a:endParaRPr>
          </a:p>
          <a:p>
            <a:pPr algn="l"/>
            <a:r>
              <a:rPr lang="de-DE" sz="1800" b="1" dirty="0">
                <a:latin typeface="ArialMT"/>
              </a:rPr>
              <a:t>Beispiel für B2 = </a:t>
            </a:r>
            <a:r>
              <a:rPr lang="de-DE" sz="1800" b="1" dirty="0" err="1">
                <a:latin typeface="ArialMT"/>
              </a:rPr>
              <a:t>Cityjet</a:t>
            </a:r>
            <a:r>
              <a:rPr lang="de-DE" sz="1800" b="1" dirty="0">
                <a:latin typeface="ArialMT"/>
              </a:rPr>
              <a:t> (Triebwagen) </a:t>
            </a:r>
            <a:r>
              <a:rPr lang="de-AT" sz="1800" b="1" i="0" u="none" strike="noStrike" baseline="0" dirty="0">
                <a:latin typeface="SymbolMT"/>
              </a:rPr>
              <a:t>≤ </a:t>
            </a:r>
            <a:r>
              <a:rPr lang="de-DE" sz="1800" b="1" dirty="0">
                <a:latin typeface="ArialMT"/>
              </a:rPr>
              <a:t>18t</a:t>
            </a:r>
          </a:p>
          <a:p>
            <a:pPr algn="l"/>
            <a:r>
              <a:rPr lang="de-DE" sz="1800" b="1" dirty="0">
                <a:latin typeface="ArialMT"/>
              </a:rPr>
              <a:t>Beispiel für D2 = Railjet (</a:t>
            </a:r>
            <a:r>
              <a:rPr lang="de-DE" sz="1800" b="1" dirty="0" err="1">
                <a:latin typeface="ArialMT"/>
              </a:rPr>
              <a:t>Taurusreihe</a:t>
            </a:r>
            <a:r>
              <a:rPr lang="de-DE" sz="1800" b="1" dirty="0">
                <a:latin typeface="ArialMT"/>
              </a:rPr>
              <a:t> 1x16)</a:t>
            </a:r>
            <a:r>
              <a:rPr lang="de-AT" sz="1800" b="1" dirty="0">
                <a:latin typeface="ArialMT"/>
              </a:rPr>
              <a:t> </a:t>
            </a:r>
            <a:r>
              <a:rPr lang="de-AT" sz="1800" b="1" i="0" u="none" strike="noStrike" baseline="0" dirty="0">
                <a:latin typeface="SymbolMT"/>
              </a:rPr>
              <a:t>≤22,5t</a:t>
            </a:r>
          </a:p>
          <a:p>
            <a:pPr algn="l"/>
            <a:endParaRPr lang="de-DE" sz="1800" dirty="0">
              <a:latin typeface="ArialM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A3DABA-89CA-C558-031F-47739B74793B}"/>
              </a:ext>
            </a:extLst>
          </p:cNvPr>
          <p:cNvSpPr txBox="1"/>
          <p:nvPr/>
        </p:nvSpPr>
        <p:spPr>
          <a:xfrm>
            <a:off x="4407984" y="4273342"/>
            <a:ext cx="5274201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600" b="1" dirty="0"/>
              <a:t>Die jeweiligen Streckendaten muss sich das</a:t>
            </a:r>
          </a:p>
          <a:p>
            <a:r>
              <a:rPr lang="de-DE" sz="1600" b="1" dirty="0"/>
              <a:t>Eisenbahnunternehmen aus dem Europäischen</a:t>
            </a:r>
          </a:p>
          <a:p>
            <a:r>
              <a:rPr lang="de-DE" sz="1600" b="1" dirty="0"/>
              <a:t>Infrastrukturregister (RINF) holen (alle Bahnsystem-</a:t>
            </a:r>
          </a:p>
          <a:p>
            <a:r>
              <a:rPr lang="de-DE" sz="1600" b="1" dirty="0" err="1"/>
              <a:t>parameter</a:t>
            </a:r>
            <a:r>
              <a:rPr lang="de-DE" sz="1600" b="1" dirty="0"/>
              <a:t>, die für den Fahrweg relevant sind…)</a:t>
            </a:r>
            <a:endParaRPr lang="de-AT" sz="1600" b="1" dirty="0"/>
          </a:p>
        </p:txBody>
      </p:sp>
    </p:spTree>
    <p:extLst>
      <p:ext uri="{BB962C8B-B14F-4D97-AF65-F5344CB8AC3E}">
        <p14:creationId xmlns:p14="http://schemas.microsoft.com/office/powerpoint/2010/main" val="4774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6A0D9-2805-5D9A-4C2A-4B2C8EB7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E76C12-E54E-6C33-6725-FC0875D57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15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C23ED4-A144-5631-B3B2-6F15881C4910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E454E7-864D-03A3-7F2F-758756734FC4}"/>
              </a:ext>
            </a:extLst>
          </p:cNvPr>
          <p:cNvSpPr txBox="1"/>
          <p:nvPr/>
        </p:nvSpPr>
        <p:spPr>
          <a:xfrm>
            <a:off x="867269" y="688158"/>
            <a:ext cx="5086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Kommunikationssysteme (Zugfunk)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5EDC25-4C61-C6B4-9360-3E60BE6379A9}"/>
              </a:ext>
            </a:extLst>
          </p:cNvPr>
          <p:cNvSpPr txBox="1"/>
          <p:nvPr/>
        </p:nvSpPr>
        <p:spPr>
          <a:xfrm>
            <a:off x="363373" y="1300606"/>
            <a:ext cx="91792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TSI – CCS geregelt (ERTMS </a:t>
            </a:r>
            <a:r>
              <a:rPr lang="de-DE" baseline="30000" dirty="0"/>
              <a:t>1)</a:t>
            </a:r>
            <a:r>
              <a:rPr lang="de-DE" dirty="0"/>
              <a:t>  = GSM-R + ETCS)</a:t>
            </a:r>
          </a:p>
          <a:p>
            <a:endParaRPr lang="de-AT" sz="1000" dirty="0"/>
          </a:p>
          <a:p>
            <a:r>
              <a:rPr lang="de-AT" sz="1800" dirty="0"/>
              <a:t>Es darf ausschließlich nur mehr GSM-R gebaut werden (wird auch für Zugsicherung </a:t>
            </a:r>
          </a:p>
          <a:p>
            <a:r>
              <a:rPr lang="de-AT" sz="1800" dirty="0"/>
              <a:t>benötigt).</a:t>
            </a:r>
          </a:p>
          <a:p>
            <a:endParaRPr lang="de-AT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dirty="0">
                <a:solidFill>
                  <a:srgbClr val="FF0000"/>
                </a:solidFill>
              </a:rPr>
              <a:t>GSM-R = </a:t>
            </a:r>
            <a:r>
              <a:rPr lang="en-US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en-US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lobal </a:t>
            </a:r>
            <a:r>
              <a:rPr lang="en-US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ystem for </a:t>
            </a:r>
            <a:r>
              <a:rPr lang="en-US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obile Communications – </a:t>
            </a:r>
            <a:r>
              <a:rPr lang="en-US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ail </a:t>
            </a:r>
            <a:r>
              <a:rPr lang="en-US" sz="1600" dirty="0">
                <a:solidFill>
                  <a:srgbClr val="202122"/>
                </a:solidFill>
              </a:rPr>
              <a:t>	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solidFill>
                  <a:srgbClr val="202122"/>
                </a:solidFill>
              </a:rPr>
              <a:t>      Stark </a:t>
            </a:r>
            <a:r>
              <a:rPr lang="en-US" sz="1600" dirty="0" err="1">
                <a:solidFill>
                  <a:srgbClr val="202122"/>
                </a:solidFill>
              </a:rPr>
              <a:t>frequenzeingeschränktes</a:t>
            </a:r>
            <a:r>
              <a:rPr lang="en-US" sz="1600" dirty="0">
                <a:solidFill>
                  <a:srgbClr val="202122"/>
                </a:solidFill>
              </a:rPr>
              <a:t> GSM-Netz </a:t>
            </a:r>
            <a:r>
              <a:rPr lang="en-US" sz="1600" dirty="0" err="1">
                <a:solidFill>
                  <a:srgbClr val="202122"/>
                </a:solidFill>
              </a:rPr>
              <a:t>im</a:t>
            </a:r>
            <a:r>
              <a:rPr lang="en-US" sz="1600" dirty="0">
                <a:solidFill>
                  <a:srgbClr val="202122"/>
                </a:solidFill>
              </a:rPr>
              <a:t> 900MHz- </a:t>
            </a:r>
            <a:r>
              <a:rPr lang="en-US" sz="1600" dirty="0" err="1">
                <a:solidFill>
                  <a:srgbClr val="202122"/>
                </a:solidFill>
              </a:rPr>
              <a:t>Bereich</a:t>
            </a:r>
            <a:endParaRPr lang="en-US" sz="1600" dirty="0">
              <a:solidFill>
                <a:srgbClr val="202122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1600" dirty="0">
                <a:solidFill>
                  <a:srgbClr val="202122"/>
                </a:solidFill>
              </a:rPr>
              <a:t>      (“</a:t>
            </a:r>
            <a:r>
              <a:rPr lang="en-US" sz="1600" dirty="0" err="1">
                <a:solidFill>
                  <a:srgbClr val="202122"/>
                </a:solidFill>
              </a:rPr>
              <a:t>Ausverkauf</a:t>
            </a:r>
            <a:r>
              <a:rPr lang="en-US" sz="1600" dirty="0">
                <a:solidFill>
                  <a:srgbClr val="202122"/>
                </a:solidFill>
              </a:rPr>
              <a:t>” der GSM-</a:t>
            </a:r>
            <a:r>
              <a:rPr lang="en-US" sz="1600" dirty="0" err="1">
                <a:solidFill>
                  <a:srgbClr val="202122"/>
                </a:solidFill>
              </a:rPr>
              <a:t>Frequenzen</a:t>
            </a:r>
            <a:r>
              <a:rPr lang="en-US" sz="1600" dirty="0">
                <a:solidFill>
                  <a:srgbClr val="202122"/>
                </a:solidFill>
              </a:rPr>
              <a:t> der </a:t>
            </a:r>
            <a:r>
              <a:rPr lang="en-US" sz="1600" dirty="0" err="1">
                <a:solidFill>
                  <a:srgbClr val="202122"/>
                </a:solidFill>
              </a:rPr>
              <a:t>Mitgliedstaaten</a:t>
            </a:r>
            <a:r>
              <a:rPr lang="en-US" sz="1600" dirty="0">
                <a:solidFill>
                  <a:srgbClr val="202122"/>
                </a:solidFill>
              </a:rPr>
              <a:t> für private GSM- </a:t>
            </a:r>
            <a:r>
              <a:rPr lang="en-US" sz="1600" dirty="0" err="1">
                <a:solidFill>
                  <a:srgbClr val="202122"/>
                </a:solidFill>
              </a:rPr>
              <a:t>Anbieter</a:t>
            </a:r>
            <a:r>
              <a:rPr lang="en-US" sz="1600" dirty="0">
                <a:solidFill>
                  <a:srgbClr val="202122"/>
                </a:solidFill>
              </a:rPr>
              <a:t>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202122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202122"/>
                </a:solidFill>
              </a:rPr>
              <a:t>Erfordert</a:t>
            </a:r>
            <a:r>
              <a:rPr lang="en-US" dirty="0">
                <a:solidFill>
                  <a:srgbClr val="202122"/>
                </a:solidFill>
              </a:rPr>
              <a:t> </a:t>
            </a:r>
            <a:r>
              <a:rPr lang="en-US" dirty="0" err="1">
                <a:solidFill>
                  <a:srgbClr val="202122"/>
                </a:solidFill>
              </a:rPr>
              <a:t>eigene</a:t>
            </a:r>
            <a:r>
              <a:rPr lang="en-US" dirty="0">
                <a:solidFill>
                  <a:srgbClr val="202122"/>
                </a:solidFill>
              </a:rPr>
              <a:t> GSM-Module und Sim-</a:t>
            </a:r>
            <a:r>
              <a:rPr lang="en-US" dirty="0" err="1">
                <a:solidFill>
                  <a:srgbClr val="202122"/>
                </a:solidFill>
              </a:rPr>
              <a:t>Karten</a:t>
            </a:r>
            <a:r>
              <a:rPr lang="en-US" dirty="0">
                <a:solidFill>
                  <a:srgbClr val="202122"/>
                </a:solidFill>
              </a:rPr>
              <a:t>  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rgbClr val="202122"/>
                </a:solidFill>
              </a:rPr>
              <a:t>	</a:t>
            </a:r>
            <a:r>
              <a:rPr lang="en-US" sz="1800" dirty="0">
                <a:solidFill>
                  <a:srgbClr val="202122"/>
                </a:solidFill>
              </a:rPr>
              <a:t>Kleiner Markt und </a:t>
            </a:r>
            <a:r>
              <a:rPr lang="en-US" sz="1800" b="1" dirty="0" err="1">
                <a:solidFill>
                  <a:srgbClr val="202122"/>
                </a:solidFill>
              </a:rPr>
              <a:t>sehr</a:t>
            </a:r>
            <a:r>
              <a:rPr lang="en-US" sz="1800" b="1" dirty="0">
                <a:solidFill>
                  <a:srgbClr val="202122"/>
                </a:solidFill>
              </a:rPr>
              <a:t> </a:t>
            </a:r>
            <a:r>
              <a:rPr lang="en-US" sz="1800" b="1" dirty="0" err="1">
                <a:solidFill>
                  <a:srgbClr val="202122"/>
                </a:solidFill>
              </a:rPr>
              <a:t>hohe</a:t>
            </a:r>
            <a:r>
              <a:rPr lang="en-US" sz="1800" b="1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Preise</a:t>
            </a:r>
            <a:r>
              <a:rPr lang="en-US" sz="1800" dirty="0">
                <a:solidFill>
                  <a:srgbClr val="202122"/>
                </a:solidFill>
              </a:rPr>
              <a:t>.</a:t>
            </a:r>
          </a:p>
          <a:p>
            <a:endParaRPr lang="en-US" sz="1800" dirty="0">
              <a:solidFill>
                <a:srgbClr val="202122"/>
              </a:solidFill>
            </a:endParaRPr>
          </a:p>
          <a:p>
            <a:r>
              <a:rPr lang="en-US" sz="1800" dirty="0" err="1">
                <a:solidFill>
                  <a:srgbClr val="202122"/>
                </a:solidFill>
              </a:rPr>
              <a:t>Problematisch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ist</a:t>
            </a:r>
            <a:r>
              <a:rPr lang="en-US" sz="1800" dirty="0">
                <a:solidFill>
                  <a:srgbClr val="202122"/>
                </a:solidFill>
              </a:rPr>
              <a:t> die Migration von GSM-R für die </a:t>
            </a:r>
            <a:r>
              <a:rPr lang="en-US" sz="1800" dirty="0" err="1">
                <a:solidFill>
                  <a:srgbClr val="202122"/>
                </a:solidFill>
              </a:rPr>
              <a:t>Eisenbahnverkehrunternehmen</a:t>
            </a:r>
            <a:r>
              <a:rPr lang="en-US" sz="1800" dirty="0">
                <a:solidFill>
                  <a:srgbClr val="202122"/>
                </a:solidFill>
              </a:rPr>
              <a:t> auf </a:t>
            </a:r>
            <a:r>
              <a:rPr lang="en-US" sz="1800" dirty="0" err="1">
                <a:solidFill>
                  <a:srgbClr val="202122"/>
                </a:solidFill>
              </a:rPr>
              <a:t>Fahrzeugen</a:t>
            </a:r>
            <a:r>
              <a:rPr lang="en-US" sz="1800" dirty="0">
                <a:solidFill>
                  <a:srgbClr val="202122"/>
                </a:solidFill>
              </a:rPr>
              <a:t> = </a:t>
            </a:r>
            <a:r>
              <a:rPr lang="en-US" sz="1800" dirty="0" err="1">
                <a:solidFill>
                  <a:srgbClr val="202122"/>
                </a:solidFill>
              </a:rPr>
              <a:t>schlechte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Planungssicherheit</a:t>
            </a:r>
            <a:r>
              <a:rPr lang="en-US" sz="1800" dirty="0">
                <a:solidFill>
                  <a:srgbClr val="202122"/>
                </a:solidFill>
              </a:rPr>
              <a:t> und </a:t>
            </a:r>
            <a:r>
              <a:rPr lang="en-US" sz="1800" dirty="0" err="1">
                <a:solidFill>
                  <a:srgbClr val="202122"/>
                </a:solidFill>
              </a:rPr>
              <a:t>extrem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teuer</a:t>
            </a:r>
            <a:r>
              <a:rPr lang="en-US" sz="1800" dirty="0">
                <a:solidFill>
                  <a:srgbClr val="202122"/>
                </a:solidFill>
              </a:rPr>
              <a:t>, </a:t>
            </a:r>
            <a:r>
              <a:rPr lang="en-US" sz="1800" dirty="0" err="1">
                <a:solidFill>
                  <a:srgbClr val="202122"/>
                </a:solidFill>
              </a:rPr>
              <a:t>durch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erforderliche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Doppelausrüstung</a:t>
            </a:r>
            <a:r>
              <a:rPr lang="en-US" sz="1800" dirty="0">
                <a:solidFill>
                  <a:srgbClr val="202122"/>
                </a:solidFill>
              </a:rPr>
              <a:t> der </a:t>
            </a:r>
            <a:r>
              <a:rPr lang="en-US" sz="1800" dirty="0" err="1">
                <a:solidFill>
                  <a:srgbClr val="202122"/>
                </a:solidFill>
              </a:rPr>
              <a:t>Fahrzeuge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mit</a:t>
            </a:r>
            <a:r>
              <a:rPr lang="en-US" sz="1800" dirty="0">
                <a:solidFill>
                  <a:srgbClr val="202122"/>
                </a:solidFill>
              </a:rPr>
              <a:t> Analog*- und </a:t>
            </a:r>
            <a:r>
              <a:rPr lang="en-US" sz="1800" dirty="0" err="1">
                <a:solidFill>
                  <a:srgbClr val="202122"/>
                </a:solidFill>
              </a:rPr>
              <a:t>Digitalfunk</a:t>
            </a:r>
            <a:r>
              <a:rPr lang="en-US" sz="1800" dirty="0">
                <a:solidFill>
                  <a:srgbClr val="202122"/>
                </a:solidFill>
              </a:rPr>
              <a:t> GSM-R (</a:t>
            </a:r>
            <a:r>
              <a:rPr lang="en-US" sz="1800" dirty="0" err="1">
                <a:solidFill>
                  <a:srgbClr val="202122"/>
                </a:solidFill>
              </a:rPr>
              <a:t>Umrüstung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erfolgt</a:t>
            </a:r>
            <a:r>
              <a:rPr lang="en-US" sz="1800" dirty="0">
                <a:solidFill>
                  <a:srgbClr val="202122"/>
                </a:solidFill>
              </a:rPr>
              <a:t> je Land und </a:t>
            </a:r>
            <a:r>
              <a:rPr lang="en-US" sz="1800" dirty="0" err="1">
                <a:solidFill>
                  <a:srgbClr val="202122"/>
                </a:solidFill>
              </a:rPr>
              <a:t>streckenweise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über</a:t>
            </a:r>
            <a:r>
              <a:rPr lang="en-US" sz="1800" dirty="0">
                <a:solidFill>
                  <a:srgbClr val="202122"/>
                </a:solidFill>
              </a:rPr>
              <a:t> </a:t>
            </a:r>
            <a:r>
              <a:rPr lang="en-US" sz="1800" dirty="0" err="1">
                <a:solidFill>
                  <a:srgbClr val="202122"/>
                </a:solidFill>
              </a:rPr>
              <a:t>mehrere</a:t>
            </a:r>
            <a:r>
              <a:rPr lang="en-US" sz="1800" dirty="0">
                <a:solidFill>
                  <a:srgbClr val="202122"/>
                </a:solidFill>
              </a:rPr>
              <a:t> Jahre).</a:t>
            </a:r>
            <a:endParaRPr lang="de-AT" sz="1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4EF979-069B-428C-4DFB-5C5F189B83E7}"/>
              </a:ext>
            </a:extLst>
          </p:cNvPr>
          <p:cNvSpPr txBox="1"/>
          <p:nvPr/>
        </p:nvSpPr>
        <p:spPr>
          <a:xfrm>
            <a:off x="5444652" y="6081094"/>
            <a:ext cx="3680366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*) Analogfunk in den meisten Ländern UIC 470 </a:t>
            </a:r>
            <a:r>
              <a:rPr lang="de-DE" sz="1200" dirty="0" err="1"/>
              <a:t>Mhz</a:t>
            </a:r>
            <a:endParaRPr lang="de-AT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B2DF8C-4D75-37BA-B6AB-3134C0A1A11A}"/>
              </a:ext>
            </a:extLst>
          </p:cNvPr>
          <p:cNvSpPr txBox="1"/>
          <p:nvPr/>
        </p:nvSpPr>
        <p:spPr>
          <a:xfrm>
            <a:off x="836516" y="6101516"/>
            <a:ext cx="328808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1) </a:t>
            </a:r>
            <a:r>
              <a:rPr lang="en-US" sz="1200" dirty="0"/>
              <a:t>European Rail Traffic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4893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B425-7F00-4434-C8EB-C1B3C008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6FAACC-F2A9-CBAE-8BE2-167302F07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16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D63D64-92A5-E638-E091-2AFE75B68235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3F4718-37E1-4A7A-EAAC-4C1D306E8C6D}"/>
              </a:ext>
            </a:extLst>
          </p:cNvPr>
          <p:cNvSpPr txBox="1"/>
          <p:nvPr/>
        </p:nvSpPr>
        <p:spPr>
          <a:xfrm>
            <a:off x="867269" y="688158"/>
            <a:ext cx="5086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Kommunikationssysteme (Zugfunk)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9BD835-1308-46D7-DBDB-7A28762B2579}"/>
              </a:ext>
            </a:extLst>
          </p:cNvPr>
          <p:cNvSpPr txBox="1"/>
          <p:nvPr/>
        </p:nvSpPr>
        <p:spPr>
          <a:xfrm>
            <a:off x="838985" y="1379890"/>
            <a:ext cx="81843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Unterschied GSM zu GSM-R</a:t>
            </a:r>
          </a:p>
          <a:p>
            <a:endParaRPr lang="de-DE" sz="1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Notrufe: Priorisierung, d.h. Notruf muss bestehende Gespräche unterbrechen.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Gruppenrufe (z.B. Disponent an „alle </a:t>
            </a:r>
            <a:r>
              <a:rPr lang="de-DE" sz="1600" b="1" dirty="0" err="1"/>
              <a:t>Tfzf</a:t>
            </a:r>
            <a:r>
              <a:rPr lang="de-DE" sz="1600" b="1" dirty="0"/>
              <a:t>“ in seinem Bereich) und örtliche Zuordnung…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Zugnummernbezug: Anmeldung im GSM-R Rechner über Zugnummer</a:t>
            </a:r>
            <a:r>
              <a:rPr lang="de-DE" sz="1600" dirty="0"/>
              <a:t>, auch  „Funktionsspezifisch“ z.B. Triebfahrzeugführer der 1. Lok des Zuges 522 wird vom Nachschiebelokführer unterschieden (auch Zugbegleiter, Servicepersonal…)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Abfahrbereitschaftsmeldung (Datenpaket)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Class 1 SMS </a:t>
            </a:r>
            <a:r>
              <a:rPr lang="de-DE" sz="1600" dirty="0"/>
              <a:t>(sichere Zustellung von SMS mit Bestätigung an Sender bei lesen) für betriebliche Anweisungen, die aktuell mit schriftlichen „Befehlen“ zum </a:t>
            </a:r>
            <a:r>
              <a:rPr lang="de-DE" sz="1600" dirty="0" err="1"/>
              <a:t>Tfzf</a:t>
            </a:r>
            <a:r>
              <a:rPr lang="de-DE" sz="1600" dirty="0"/>
              <a:t> gebracht werden müssen. (derzeit noch nicht umgesetzt)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Datenpakete</a:t>
            </a:r>
            <a:r>
              <a:rPr lang="de-DE" sz="1600" dirty="0"/>
              <a:t> für Anwendungen bei Zugsicherung (ETCS)…….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………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616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C259-15BC-B161-94D3-89EA651D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A686E70-C586-9B1A-4A6A-4ADD7DC62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17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F7B532-60CA-4183-A53B-51ABF1FDA4F4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6D48B6-8C7B-2272-BA4C-235097483EFA}"/>
              </a:ext>
            </a:extLst>
          </p:cNvPr>
          <p:cNvSpPr txBox="1"/>
          <p:nvPr/>
        </p:nvSpPr>
        <p:spPr>
          <a:xfrm>
            <a:off x="867269" y="688158"/>
            <a:ext cx="5086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Kommunikationssysteme (Zugfunk)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71E2D3-0A4C-5775-0E64-DFDAFE133402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E21A522-EDE5-4D5C-C611-6AB8AE6F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4540475"/>
            <a:ext cx="43561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C89001-A6B5-F2CF-8A68-943CE914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01576"/>
            <a:ext cx="4427537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7B7B466-52AB-1B56-0832-DCCEC437A07A}"/>
              </a:ext>
            </a:extLst>
          </p:cNvPr>
          <p:cNvSpPr txBox="1"/>
          <p:nvPr/>
        </p:nvSpPr>
        <p:spPr>
          <a:xfrm>
            <a:off x="5266522" y="151791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Beispiel eines „Dualzugfunkgerätes“</a:t>
            </a:r>
            <a:endParaRPr lang="de-AT" sz="1800" dirty="0"/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A653F7BC-631D-9820-6A13-C1597311B406}"/>
              </a:ext>
            </a:extLst>
          </p:cNvPr>
          <p:cNvSpPr/>
          <p:nvPr/>
        </p:nvSpPr>
        <p:spPr bwMode="auto">
          <a:xfrm>
            <a:off x="394252" y="4117150"/>
            <a:ext cx="3319909" cy="965102"/>
          </a:xfrm>
          <a:prstGeom prst="cloudCallout">
            <a:avLst>
              <a:gd name="adj1" fmla="val 13018"/>
              <a:gd name="adj2" fmla="val -8751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Interoperable GSM-R Bedienoberfläche: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378A7D-7CFE-6864-3A95-3DAEE4C132C0}"/>
              </a:ext>
            </a:extLst>
          </p:cNvPr>
          <p:cNvSpPr txBox="1"/>
          <p:nvPr/>
        </p:nvSpPr>
        <p:spPr>
          <a:xfrm>
            <a:off x="394252" y="5082252"/>
            <a:ext cx="3640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Hier: Der </a:t>
            </a:r>
            <a:r>
              <a:rPr lang="de-DE" sz="1400" dirty="0" err="1">
                <a:latin typeface="Arial" charset="0"/>
                <a:ea typeface="ＭＳ Ｐゴシック" charset="-128"/>
                <a:cs typeface="ＭＳ Ｐゴシック" charset="-128"/>
              </a:rPr>
              <a:t>Tfzf</a:t>
            </a:r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 (FC01) des Zuges 98876 der </a:t>
            </a:r>
          </a:p>
          <a:p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ÖBB-RCA ist im österr. GSM-R Netz </a:t>
            </a:r>
          </a:p>
          <a:p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eingebucht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de-AT" sz="1400" dirty="0"/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C4AC5082-183A-A9EB-8EE3-B67AC062E88E}"/>
              </a:ext>
            </a:extLst>
          </p:cNvPr>
          <p:cNvSpPr/>
          <p:nvPr/>
        </p:nvSpPr>
        <p:spPr bwMode="auto">
          <a:xfrm>
            <a:off x="5601827" y="3429000"/>
            <a:ext cx="3319909" cy="965102"/>
          </a:xfrm>
          <a:prstGeom prst="cloudCallout">
            <a:avLst>
              <a:gd name="adj1" fmla="val -7426"/>
              <a:gd name="adj2" fmla="val 9806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Analoge Bedienober-fläche UIC-Funk: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7B9D04-5076-E4E8-B779-667D2B5DB0C1}"/>
              </a:ext>
            </a:extLst>
          </p:cNvPr>
          <p:cNvSpPr txBox="1"/>
          <p:nvPr/>
        </p:nvSpPr>
        <p:spPr>
          <a:xfrm>
            <a:off x="5601827" y="2748520"/>
            <a:ext cx="3980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Hier: Der </a:t>
            </a:r>
            <a:r>
              <a:rPr lang="de-DE" sz="1400" dirty="0" err="1">
                <a:latin typeface="Arial" charset="0"/>
                <a:ea typeface="ＭＳ Ｐゴシック" charset="-128"/>
                <a:cs typeface="ＭＳ Ｐゴシック" charset="-128"/>
              </a:rPr>
              <a:t>Tfzf</a:t>
            </a:r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 des Zuges 12355  ist im analogen</a:t>
            </a:r>
          </a:p>
          <a:p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Zugfunk auf Streckenkanal 60 und Bahnhof- </a:t>
            </a:r>
          </a:p>
          <a:p>
            <a:r>
              <a:rPr lang="de-DE" sz="1400" dirty="0" err="1">
                <a:latin typeface="Arial" charset="0"/>
                <a:ea typeface="ＭＳ Ｐゴシック" charset="-128"/>
                <a:cs typeface="ＭＳ Ｐゴシック" charset="-128"/>
              </a:rPr>
              <a:t>kanal</a:t>
            </a:r>
            <a:r>
              <a:rPr lang="de-DE" sz="1400" dirty="0">
                <a:latin typeface="Arial" charset="0"/>
                <a:ea typeface="ＭＳ Ｐゴシック" charset="-128"/>
                <a:cs typeface="ＭＳ Ｐゴシック" charset="-128"/>
              </a:rPr>
              <a:t> 20 verbunden.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6361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7BCA3-2BBB-E875-AA24-5EFE1845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AE13BC-EB72-1576-9226-D772E2E8F2BF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FBF8F1-036A-4BBF-9A59-9A9A1F1CE52B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5D15C5-DF47-E322-A55E-6C011D0FB54D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399CAAD-CA6F-FCF8-73C5-FA49D83BF3BC}"/>
              </a:ext>
            </a:extLst>
          </p:cNvPr>
          <p:cNvSpPr txBox="1"/>
          <p:nvPr/>
        </p:nvSpPr>
        <p:spPr>
          <a:xfrm>
            <a:off x="307020" y="1333723"/>
            <a:ext cx="871633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Zugsicherung:</a:t>
            </a:r>
          </a:p>
          <a:p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Bremsweg eines Zuges kann &gt;1500m (bis 160 km/h) betragen, daher muss die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	Bremsung zeitgerecht vor einem Hauptsignal (Gefahrpunkt) 	eingeleitet werden. 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Signalüberfahrungen</a:t>
            </a:r>
            <a:r>
              <a:rPr lang="de-DE" dirty="0"/>
              <a:t> und Verwechslungen von 	Signalzugehörigkeiten sollen weitgehend ausgeschlossen 	werden.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Hohe Geschwindigkeiten können mit Lichtsignalen auf „Sicht“ 	nicht bewältigt werden. Signale dürfen nur bis 160 km/h ohne 	Führerraumsignalisierung verwendet werden.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24362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A2F0-F43C-CC25-909C-391B80D6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5BE728F-3968-04DE-70E5-3795CC9135D3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288268-24DD-D812-3CFD-970546B5E115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D2693E-DE16-1E3D-DAFA-4A216292D8A3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DED9A3-4D1B-31A2-4619-43EDC1673860}"/>
              </a:ext>
            </a:extLst>
          </p:cNvPr>
          <p:cNvSpPr txBox="1"/>
          <p:nvPr/>
        </p:nvSpPr>
        <p:spPr>
          <a:xfrm>
            <a:off x="307020" y="1333723"/>
            <a:ext cx="87163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Europäische </a:t>
            </a:r>
          </a:p>
          <a:p>
            <a:r>
              <a:rPr lang="de-DE" dirty="0"/>
              <a:t>Ausgangslage</a:t>
            </a:r>
          </a:p>
          <a:p>
            <a:r>
              <a:rPr lang="de-DE" dirty="0"/>
              <a:t>~ 2000: </a:t>
            </a:r>
          </a:p>
          <a:p>
            <a:r>
              <a:rPr lang="de-DE" dirty="0"/>
              <a:t>Mehr als </a:t>
            </a:r>
          </a:p>
          <a:p>
            <a:r>
              <a:rPr lang="de-DE" dirty="0"/>
              <a:t>20 Systeme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E610712-0D55-87C0-9E46-D51513C6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238" y="688158"/>
            <a:ext cx="5875506" cy="59878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3FF1180-46D4-E0DF-001E-B88E434BBB9D}"/>
              </a:ext>
            </a:extLst>
          </p:cNvPr>
          <p:cNvSpPr txBox="1"/>
          <p:nvPr/>
        </p:nvSpPr>
        <p:spPr>
          <a:xfrm>
            <a:off x="180622" y="3429000"/>
            <a:ext cx="33586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Aktuell kommt hier</a:t>
            </a:r>
          </a:p>
          <a:p>
            <a:r>
              <a:rPr lang="de-DE" b="1" dirty="0"/>
              <a:t>in den meisten Ländern</a:t>
            </a:r>
          </a:p>
          <a:p>
            <a:r>
              <a:rPr lang="de-DE" b="1" dirty="0"/>
              <a:t>1 System dazu </a:t>
            </a:r>
            <a:r>
              <a:rPr lang="de-DE" b="1" dirty="0">
                <a:solidFill>
                  <a:srgbClr val="FF0000"/>
                </a:solidFill>
              </a:rPr>
              <a:t>(ETCS)</a:t>
            </a:r>
            <a:r>
              <a:rPr lang="de-DE" b="1" dirty="0"/>
              <a:t>.</a:t>
            </a:r>
          </a:p>
          <a:p>
            <a:r>
              <a:rPr lang="de-DE" b="1" dirty="0"/>
              <a:t>Österreich hat somit </a:t>
            </a:r>
          </a:p>
          <a:p>
            <a:r>
              <a:rPr lang="de-DE" b="1" dirty="0"/>
              <a:t>3 Systeme…….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154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B0B57BC-E105-499B-B3F2-714CDE929B2A}" type="slidenum">
              <a:rPr lang="de-AT" altLang="de-DE"/>
              <a:pPr/>
              <a:t>2</a:t>
            </a:fld>
            <a:endParaRPr lang="de-AT" alt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273" y="352424"/>
            <a:ext cx="7461677" cy="519173"/>
          </a:xfrm>
        </p:spPr>
        <p:txBody>
          <a:bodyPr/>
          <a:lstStyle/>
          <a:p>
            <a:r>
              <a:rPr lang="de-AT" sz="2400" dirty="0"/>
              <a:t>Anton Geppel</a:t>
            </a:r>
            <a:endParaRPr lang="de-DE" altLang="de-DE" sz="2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3907" y="1479946"/>
            <a:ext cx="8898186" cy="44984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HTL St. Pölten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1980 ÖBB-Maschinendienst (Werkstätten, Fahrzeugumlaufpläne, Anlagen,…)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1986 Triebfahrzeugführerausbildung mit techn. Reformen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1. Fahrsimulator, virtuelle Streckenkenntnis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1995 ÖBB Maschinentechnik Leiter Systemtechnik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Einführung Fernsteuerkonzept (Vision- „Jeder kann mit Jedem“), Wendezüge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Mitwirkung Beschaffung Taurus (1016, 1116, 1216), Herkules (2016), Hector (2070) und „</a:t>
            </a:r>
            <a:r>
              <a:rPr lang="de-AT" dirty="0" err="1">
                <a:solidFill>
                  <a:srgbClr val="0070C0"/>
                </a:solidFill>
              </a:rPr>
              <a:t>rail</a:t>
            </a:r>
            <a:r>
              <a:rPr lang="de-AT" dirty="0">
                <a:solidFill>
                  <a:srgbClr val="0070C0"/>
                </a:solidFill>
              </a:rPr>
              <a:t> </a:t>
            </a:r>
            <a:r>
              <a:rPr lang="de-AT" dirty="0" err="1">
                <a:solidFill>
                  <a:srgbClr val="0070C0"/>
                </a:solidFill>
              </a:rPr>
              <a:t>jet</a:t>
            </a:r>
            <a:r>
              <a:rPr lang="de-AT" dirty="0">
                <a:solidFill>
                  <a:srgbClr val="0070C0"/>
                </a:solidFill>
              </a:rPr>
              <a:t>“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Adaptierungen der Fahrzeugflotte mit Zugsicherungssystemen,….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2010 Neuorientierung bei ÖBB-Infrastruktur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Leiter Standards und Fahrzeugzulassung bis 2022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70C0"/>
                </a:solidFill>
              </a:rPr>
              <a:t>Einführung Regelwerksdatenbank, Modernisierung techn. Netzzugang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A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E54D6-5DA8-33F0-26FE-BCA476F7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FC3E50C-1E3F-02DD-090F-ABCBA903C589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AFBFF4-7F92-EF0D-15B7-23718FAB210A}"/>
              </a:ext>
            </a:extLst>
          </p:cNvPr>
          <p:cNvSpPr txBox="1"/>
          <p:nvPr/>
        </p:nvSpPr>
        <p:spPr>
          <a:xfrm>
            <a:off x="867269" y="688158"/>
            <a:ext cx="6075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 -  kurzer Exkurs zu „Taurus“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EA7662-A5B9-6DAD-20A7-9A904A656845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F92C08-325F-8A33-0382-C69EA65782FB}"/>
              </a:ext>
            </a:extLst>
          </p:cNvPr>
          <p:cNvSpPr txBox="1"/>
          <p:nvPr/>
        </p:nvSpPr>
        <p:spPr>
          <a:xfrm>
            <a:off x="737233" y="1242657"/>
            <a:ext cx="871633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1997 hat die ÖBB unter Generaldirektor Helmut Draxler erstmals eine größere Fahrzeugflotte ausgeschrieben („Taurus“ – 400 Loks für PV und RCA – AG).</a:t>
            </a:r>
          </a:p>
          <a:p>
            <a:r>
              <a:rPr lang="de-DE" sz="1800" dirty="0"/>
              <a:t>Ein wesentlicher Ausschreibungsparameter waren „Länderpakete“.</a:t>
            </a:r>
          </a:p>
          <a:p>
            <a:r>
              <a:rPr lang="de-DE" sz="1800" dirty="0"/>
              <a:t>	         </a:t>
            </a:r>
            <a:r>
              <a:rPr lang="de-DE" sz="1800" b="1" dirty="0"/>
              <a:t>Devise ! – „Unser Markt ist Europa“</a:t>
            </a:r>
          </a:p>
          <a:p>
            <a:r>
              <a:rPr lang="de-DE" dirty="0"/>
              <a:t>                   </a:t>
            </a:r>
            <a:r>
              <a:rPr lang="de-DE" sz="1800" dirty="0"/>
              <a:t>Bei der Zugsicherung wurde es „eng“!</a:t>
            </a:r>
          </a:p>
          <a:p>
            <a:r>
              <a:rPr lang="de-DE" sz="1800" dirty="0"/>
              <a:t>Ergebnis waren letztendlich 382 Loks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50 </a:t>
            </a:r>
            <a:r>
              <a:rPr lang="de-DE" sz="1800" dirty="0" err="1"/>
              <a:t>Stk</a:t>
            </a:r>
            <a:r>
              <a:rPr lang="de-DE" sz="1800" dirty="0"/>
              <a:t>. 1016 („</a:t>
            </a:r>
            <a:r>
              <a:rPr lang="de-DE" sz="1800" dirty="0" err="1"/>
              <a:t>Einsytemloks</a:t>
            </a:r>
            <a:r>
              <a:rPr lang="de-DE" sz="1800" dirty="0"/>
              <a:t>“ 15 kV 16</a:t>
            </a:r>
            <a:r>
              <a:rPr lang="de-DE" sz="1800" baseline="30000" dirty="0"/>
              <a:t>2/3</a:t>
            </a:r>
            <a:r>
              <a:rPr lang="de-DE" sz="1800" dirty="0"/>
              <a:t>Hz ~)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282 </a:t>
            </a:r>
            <a:r>
              <a:rPr lang="de-DE" sz="1800" dirty="0" err="1"/>
              <a:t>Stk</a:t>
            </a:r>
            <a:r>
              <a:rPr lang="de-DE" sz="1800" dirty="0"/>
              <a:t>. 1116 („Mehrsystemloks“ 15 kV 16</a:t>
            </a:r>
            <a:r>
              <a:rPr lang="de-DE" sz="1800" baseline="30000" dirty="0"/>
              <a:t>2/3 </a:t>
            </a:r>
            <a:r>
              <a:rPr lang="de-DE" sz="1800" dirty="0"/>
              <a:t>Hz u. 25 kV 50 Hz ~)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50 </a:t>
            </a:r>
            <a:r>
              <a:rPr lang="de-DE" sz="1800" dirty="0" err="1"/>
              <a:t>Stk</a:t>
            </a:r>
            <a:r>
              <a:rPr lang="de-DE" sz="1800" dirty="0"/>
              <a:t>. </a:t>
            </a:r>
            <a:r>
              <a:rPr lang="de-DE" sz="1800" b="1" dirty="0"/>
              <a:t>1216 </a:t>
            </a:r>
            <a:r>
              <a:rPr lang="de-DE" sz="1800" dirty="0"/>
              <a:t>(Mehrsystem wie 1116 aber auch 3 kV - )</a:t>
            </a:r>
          </a:p>
          <a:p>
            <a:r>
              <a:rPr lang="de-DE" sz="1800" dirty="0"/>
              <a:t>     mit unterschiedlichen Länderpaketen 1X16 bis 5 Länder/Type (Variante)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D34503-B5A8-756A-07CE-36AFB438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72" y="4168367"/>
            <a:ext cx="6155855" cy="23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F97B1-0787-92F9-6FCF-80D02EDA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B08878D-ABA4-E9E1-F590-BEE62F328DAA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F8C5CC-FEE0-306B-0051-4F9FAFD57DB4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F91CD6-503F-A0BB-A668-29274B3CC4D9}"/>
              </a:ext>
            </a:extLst>
          </p:cNvPr>
          <p:cNvSpPr txBox="1"/>
          <p:nvPr/>
        </p:nvSpPr>
        <p:spPr>
          <a:xfrm>
            <a:off x="2026696" y="1566855"/>
            <a:ext cx="557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AT" dirty="0"/>
              <a:t>Führerstand der </a:t>
            </a:r>
            <a:r>
              <a:rPr lang="de-AT" dirty="0" err="1"/>
              <a:t>Lokreihe</a:t>
            </a:r>
            <a:r>
              <a:rPr lang="de-AT" dirty="0"/>
              <a:t> 1X16 (Taurus)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FD8608-EA82-9F56-F3CA-4A6578BA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48" y="2158442"/>
            <a:ext cx="6232303" cy="4011400"/>
          </a:xfrm>
          <a:prstGeom prst="rect">
            <a:avLst/>
          </a:prstGeom>
        </p:spPr>
      </p:pic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059D9ECE-DC00-7D0D-DC5B-3A0F3600713F}"/>
              </a:ext>
            </a:extLst>
          </p:cNvPr>
          <p:cNvSpPr/>
          <p:nvPr/>
        </p:nvSpPr>
        <p:spPr bwMode="auto">
          <a:xfrm>
            <a:off x="624495" y="1997742"/>
            <a:ext cx="1286497" cy="519427"/>
          </a:xfrm>
          <a:prstGeom prst="wedgeEllipseCallout">
            <a:avLst>
              <a:gd name="adj1" fmla="val 116455"/>
              <a:gd name="adj2" fmla="val 12235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Zugfunk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4C1DAEB-0503-CF4C-1C48-1559A4F8DB91}"/>
              </a:ext>
            </a:extLst>
          </p:cNvPr>
          <p:cNvSpPr/>
          <p:nvPr/>
        </p:nvSpPr>
        <p:spPr bwMode="auto">
          <a:xfrm>
            <a:off x="7276789" y="1926125"/>
            <a:ext cx="2176774" cy="765704"/>
          </a:xfrm>
          <a:prstGeom prst="wedgeEllipseCallout">
            <a:avLst>
              <a:gd name="adj1" fmla="val -140469"/>
              <a:gd name="adj2" fmla="val 9532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latin typeface="Arial" charset="0"/>
                <a:ea typeface="ＭＳ Ｐゴシック" charset="-128"/>
                <a:cs typeface="ＭＳ Ｐゴシック" charset="-128"/>
              </a:rPr>
              <a:t>Anzeigen für Zugsicherung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12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656E-4668-4F8B-6A82-07E0AC8C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6707D62-8B77-2EAB-E7B2-9EBF938BD7F8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E53E27-9C9A-0631-4138-A783D8240D66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9B31C8-213C-BA7C-0E5C-CE864F895678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F8213686-08A4-2B2E-9409-D183C769A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869" y="1119045"/>
          <a:ext cx="7932406" cy="560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315797" imgH="3753855" progId="PowerPoint.Show.8">
                  <p:embed/>
                </p:oleObj>
              </mc:Choice>
              <mc:Fallback>
                <p:oleObj name="Presentation" r:id="rId2" imgW="5315797" imgH="3753855" progId="PowerPoint.Show.8">
                  <p:embed/>
                  <p:pic>
                    <p:nvPicPr>
                      <p:cNvPr id="2" name="Objek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27C8995-CB5B-06D1-847E-015456E3B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2869" y="1119045"/>
                        <a:ext cx="7932406" cy="560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20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8B67B-9526-B0E5-1503-148FBA73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4E77FFF-2042-1EB0-D9C9-309EA121F351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64B26F-DB41-186F-EC78-F95ACD461CED}"/>
              </a:ext>
            </a:extLst>
          </p:cNvPr>
          <p:cNvSpPr txBox="1"/>
          <p:nvPr/>
        </p:nvSpPr>
        <p:spPr>
          <a:xfrm>
            <a:off x="867269" y="688158"/>
            <a:ext cx="4384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ÖBB 1 „PZB 90“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43699E-FDF7-FE13-3198-DB9A88B3414A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430B4F-B22C-75FC-1BE4-70E1D2DC95AD}"/>
              </a:ext>
            </a:extLst>
          </p:cNvPr>
          <p:cNvSpPr txBox="1"/>
          <p:nvPr/>
        </p:nvSpPr>
        <p:spPr>
          <a:xfrm>
            <a:off x="614440" y="1545015"/>
            <a:ext cx="860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ÖBB, DB, SZ verwenden am Großteil ihres Netzes </a:t>
            </a:r>
            <a:r>
              <a:rPr lang="de-DE" sz="2000" b="1" dirty="0"/>
              <a:t>noch immer</a:t>
            </a:r>
          </a:p>
          <a:p>
            <a:r>
              <a:rPr lang="de-DE" sz="2000" dirty="0"/>
              <a:t>die  PZB (</a:t>
            </a:r>
            <a:r>
              <a:rPr lang="de-DE" sz="2000" b="1" dirty="0"/>
              <a:t>P</a:t>
            </a:r>
            <a:r>
              <a:rPr lang="de-DE" sz="2000" dirty="0"/>
              <a:t>unktförmige </a:t>
            </a:r>
            <a:r>
              <a:rPr lang="de-DE" sz="2000" b="1" dirty="0"/>
              <a:t>Z</a:t>
            </a:r>
            <a:r>
              <a:rPr lang="de-DE" sz="2000" dirty="0"/>
              <a:t>ug</a:t>
            </a:r>
            <a:r>
              <a:rPr lang="de-DE" sz="2000" b="1" dirty="0"/>
              <a:t>b</a:t>
            </a:r>
            <a:r>
              <a:rPr lang="de-DE" sz="2000" dirty="0"/>
              <a:t>eeinflussung) allerdings PZB 90 </a:t>
            </a:r>
            <a:r>
              <a:rPr lang="de-DE" sz="1400" dirty="0"/>
              <a:t>(Rechnergestützt)</a:t>
            </a:r>
          </a:p>
          <a:p>
            <a:r>
              <a:rPr lang="de-DE" sz="2000" dirty="0"/>
              <a:t>		</a:t>
            </a:r>
            <a:r>
              <a:rPr lang="de-DE" sz="2000" b="1" dirty="0"/>
              <a:t>stark vereinfachtes Grundprinzip:</a:t>
            </a:r>
            <a:endParaRPr lang="de-AT" sz="2000" b="1" dirty="0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3EE3CBA-1474-D0E6-F9E3-8294D2AF09E9}"/>
              </a:ext>
            </a:extLst>
          </p:cNvPr>
          <p:cNvGrpSpPr/>
          <p:nvPr/>
        </p:nvGrpSpPr>
        <p:grpSpPr>
          <a:xfrm>
            <a:off x="307020" y="2775671"/>
            <a:ext cx="9146543" cy="1375976"/>
            <a:chOff x="307020" y="3328828"/>
            <a:chExt cx="9146543" cy="1375976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60479E50-992B-82C5-1325-AFA2C4C15E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7020" y="4119937"/>
              <a:ext cx="8716330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178">
              <a:extLst>
                <a:ext uri="{FF2B5EF4-FFF2-40B4-BE49-F238E27FC236}">
                  <a16:creationId xmlns:a16="http://schemas.microsoft.com/office/drawing/2014/main" id="{36D40C6A-1883-0F47-5F9A-C8B1000037D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852613" y="4061696"/>
              <a:ext cx="352222" cy="933994"/>
              <a:chOff x="424" y="2615"/>
              <a:chExt cx="516" cy="1353"/>
            </a:xfrm>
          </p:grpSpPr>
          <p:sp>
            <p:nvSpPr>
              <p:cNvPr id="10" name="Rectangle 173">
                <a:extLst>
                  <a:ext uri="{FF2B5EF4-FFF2-40B4-BE49-F238E27FC236}">
                    <a16:creationId xmlns:a16="http://schemas.microsoft.com/office/drawing/2014/main" id="{7A8D43F7-2077-71E9-3517-36EC90FF8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" y="3064"/>
                <a:ext cx="40" cy="90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grpSp>
            <p:nvGrpSpPr>
              <p:cNvPr id="11" name="Group 177">
                <a:extLst>
                  <a:ext uri="{FF2B5EF4-FFF2-40B4-BE49-F238E27FC236}">
                    <a16:creationId xmlns:a16="http://schemas.microsoft.com/office/drawing/2014/main" id="{E7666934-CAA8-165E-6CB7-B0CA2A956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" y="2615"/>
                <a:ext cx="516" cy="516"/>
                <a:chOff x="424" y="2615"/>
                <a:chExt cx="516" cy="516"/>
              </a:xfrm>
            </p:grpSpPr>
            <p:sp>
              <p:nvSpPr>
                <p:cNvPr id="12" name="AutoShape 174">
                  <a:extLst>
                    <a:ext uri="{FF2B5EF4-FFF2-40B4-BE49-F238E27FC236}">
                      <a16:creationId xmlns:a16="http://schemas.microsoft.com/office/drawing/2014/main" id="{197B715B-4C11-F1B3-61BD-C813AA0C1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" y="2615"/>
                  <a:ext cx="516" cy="516"/>
                </a:xfrm>
                <a:prstGeom prst="octagon">
                  <a:avLst>
                    <a:gd name="adj" fmla="val 11898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4" name="Oval 175">
                  <a:extLst>
                    <a:ext uri="{FF2B5EF4-FFF2-40B4-BE49-F238E27FC236}">
                      <a16:creationId xmlns:a16="http://schemas.microsoft.com/office/drawing/2014/main" id="{ACBA1BBB-CC6A-EE90-AEDD-4B1A9C3BD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" y="2674"/>
                  <a:ext cx="126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rgbClr val="FAFD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5" name="Oval 176">
                  <a:extLst>
                    <a:ext uri="{FF2B5EF4-FFF2-40B4-BE49-F238E27FC236}">
                      <a16:creationId xmlns:a16="http://schemas.microsoft.com/office/drawing/2014/main" id="{E6B0EAC2-E4AB-9367-E96B-B327640DC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" y="2674"/>
                  <a:ext cx="126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rgbClr val="FAFD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66BB3E6E-FF47-27D2-47AD-5A94FE7D3B38}"/>
                </a:ext>
              </a:extLst>
            </p:cNvPr>
            <p:cNvCxnSpPr/>
            <p:nvPr/>
          </p:nvCxnSpPr>
          <p:spPr bwMode="auto">
            <a:xfrm>
              <a:off x="867269" y="3328828"/>
              <a:ext cx="302663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8" name="Group 144">
              <a:extLst>
                <a:ext uri="{FF2B5EF4-FFF2-40B4-BE49-F238E27FC236}">
                  <a16:creationId xmlns:a16="http://schemas.microsoft.com/office/drawing/2014/main" id="{4D9371C8-578D-464A-D97F-4DBD8D65DF5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8673854" y="3897907"/>
              <a:ext cx="323532" cy="1235887"/>
              <a:chOff x="28" y="556"/>
              <a:chExt cx="516" cy="2008"/>
            </a:xfrm>
          </p:grpSpPr>
          <p:grpSp>
            <p:nvGrpSpPr>
              <p:cNvPr id="19" name="Group 142">
                <a:extLst>
                  <a:ext uri="{FF2B5EF4-FFF2-40B4-BE49-F238E27FC236}">
                    <a16:creationId xmlns:a16="http://schemas.microsoft.com/office/drawing/2014/main" id="{1162DF4E-598B-597E-79BD-6ED209105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" y="556"/>
                <a:ext cx="472" cy="2008"/>
                <a:chOff x="50" y="556"/>
                <a:chExt cx="472" cy="2008"/>
              </a:xfrm>
            </p:grpSpPr>
            <p:grpSp>
              <p:nvGrpSpPr>
                <p:cNvPr id="21" name="Group 138">
                  <a:extLst>
                    <a:ext uri="{FF2B5EF4-FFF2-40B4-BE49-F238E27FC236}">
                      <a16:creationId xmlns:a16="http://schemas.microsoft.com/office/drawing/2014/main" id="{7FE80154-B916-E6BD-BB22-810E3A58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" y="1276"/>
                  <a:ext cx="76" cy="1288"/>
                  <a:chOff x="248" y="1276"/>
                  <a:chExt cx="76" cy="1288"/>
                </a:xfrm>
              </p:grpSpPr>
              <p:sp>
                <p:nvSpPr>
                  <p:cNvPr id="25" name="Rectangle 133">
                    <a:extLst>
                      <a:ext uri="{FF2B5EF4-FFF2-40B4-BE49-F238E27FC236}">
                        <a16:creationId xmlns:a16="http://schemas.microsoft.com/office/drawing/2014/main" id="{74FE549B-F206-F4C2-575B-2133F39A83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" y="1276"/>
                    <a:ext cx="58" cy="1288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  <p:grpSp>
                <p:nvGrpSpPr>
                  <p:cNvPr id="26" name="Group 137">
                    <a:extLst>
                      <a:ext uri="{FF2B5EF4-FFF2-40B4-BE49-F238E27FC236}">
                        <a16:creationId xmlns:a16="http://schemas.microsoft.com/office/drawing/2014/main" id="{C64CC7F2-00BA-4FAF-7E18-1DD3F75DD6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8" y="1936"/>
                    <a:ext cx="76" cy="490"/>
                    <a:chOff x="248" y="1936"/>
                    <a:chExt cx="76" cy="490"/>
                  </a:xfrm>
                </p:grpSpPr>
                <p:sp>
                  <p:nvSpPr>
                    <p:cNvPr id="27" name="Rectangle 134">
                      <a:extLst>
                        <a:ext uri="{FF2B5EF4-FFF2-40B4-BE49-F238E27FC236}">
                          <a16:creationId xmlns:a16="http://schemas.microsoft.com/office/drawing/2014/main" id="{71703D86-13FC-8C1D-22EA-4FF10FEEB6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" y="1936"/>
                      <a:ext cx="76" cy="1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AT"/>
                    </a:p>
                  </p:txBody>
                </p:sp>
                <p:sp>
                  <p:nvSpPr>
                    <p:cNvPr id="28" name="Rectangle 135">
                      <a:extLst>
                        <a:ext uri="{FF2B5EF4-FFF2-40B4-BE49-F238E27FC236}">
                          <a16:creationId xmlns:a16="http://schemas.microsoft.com/office/drawing/2014/main" id="{72D0059C-A559-B91E-4E08-6ABDD29B10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" y="2101"/>
                      <a:ext cx="76" cy="16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AT"/>
                    </a:p>
                  </p:txBody>
                </p:sp>
                <p:sp>
                  <p:nvSpPr>
                    <p:cNvPr id="29" name="Rectangle 136">
                      <a:extLst>
                        <a:ext uri="{FF2B5EF4-FFF2-40B4-BE49-F238E27FC236}">
                          <a16:creationId xmlns:a16="http://schemas.microsoft.com/office/drawing/2014/main" id="{F26338D5-ABB7-7960-96EB-F20A71F94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" y="2266"/>
                      <a:ext cx="76" cy="1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AT"/>
                    </a:p>
                  </p:txBody>
                </p:sp>
              </p:grpSp>
            </p:grpSp>
            <p:grpSp>
              <p:nvGrpSpPr>
                <p:cNvPr id="22" name="Group 141">
                  <a:extLst>
                    <a:ext uri="{FF2B5EF4-FFF2-40B4-BE49-F238E27FC236}">
                      <a16:creationId xmlns:a16="http://schemas.microsoft.com/office/drawing/2014/main" id="{CD94D015-BAB3-A19F-95F2-412F82794E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" y="556"/>
                  <a:ext cx="472" cy="760"/>
                  <a:chOff x="50" y="556"/>
                  <a:chExt cx="472" cy="760"/>
                </a:xfrm>
              </p:grpSpPr>
              <p:sp>
                <p:nvSpPr>
                  <p:cNvPr id="23" name="AutoShape 139">
                    <a:extLst>
                      <a:ext uri="{FF2B5EF4-FFF2-40B4-BE49-F238E27FC236}">
                        <a16:creationId xmlns:a16="http://schemas.microsoft.com/office/drawing/2014/main" id="{DDB3AF36-6F66-7BC2-3568-7323337988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" y="556"/>
                    <a:ext cx="472" cy="760"/>
                  </a:xfrm>
                  <a:prstGeom prst="octagon">
                    <a:avLst>
                      <a:gd name="adj" fmla="val 12495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  <p:sp>
                <p:nvSpPr>
                  <p:cNvPr id="24" name="Oval 140">
                    <a:extLst>
                      <a:ext uri="{FF2B5EF4-FFF2-40B4-BE49-F238E27FC236}">
                        <a16:creationId xmlns:a16="http://schemas.microsoft.com/office/drawing/2014/main" id="{7EAC315F-C024-72ED-6CA3-CF9012305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" y="1132"/>
                    <a:ext cx="136" cy="1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</p:grpSp>
          </p:grpSp>
          <p:sp>
            <p:nvSpPr>
              <p:cNvPr id="20" name="AutoShape 143">
                <a:extLst>
                  <a:ext uri="{FF2B5EF4-FFF2-40B4-BE49-F238E27FC236}">
                    <a16:creationId xmlns:a16="http://schemas.microsoft.com/office/drawing/2014/main" id="{86EF4231-2010-00CC-A0E9-FC16488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356"/>
                <a:ext cx="516" cy="516"/>
              </a:xfrm>
              <a:prstGeom prst="octagon">
                <a:avLst>
                  <a:gd name="adj" fmla="val 11898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30" name="Picture 53">
              <a:extLst>
                <a:ext uri="{FF2B5EF4-FFF2-40B4-BE49-F238E27FC236}">
                  <a16:creationId xmlns:a16="http://schemas.microsoft.com/office/drawing/2014/main" id="{39B0D33A-DA9F-FF17-BB42-EEBED4AB5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0" y="3474372"/>
              <a:ext cx="2026971" cy="588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ECD0A86A-D44B-8390-321E-7E5FA95D4B19}"/>
                </a:ext>
              </a:extLst>
            </p:cNvPr>
            <p:cNvSpPr/>
            <p:nvPr/>
          </p:nvSpPr>
          <p:spPr bwMode="auto">
            <a:xfrm>
              <a:off x="2385361" y="4191856"/>
              <a:ext cx="227736" cy="799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9CC8FCA-B84F-7AC1-5048-10DDA289F23F}"/>
                </a:ext>
              </a:extLst>
            </p:cNvPr>
            <p:cNvSpPr/>
            <p:nvPr/>
          </p:nvSpPr>
          <p:spPr bwMode="auto">
            <a:xfrm>
              <a:off x="8108431" y="4187218"/>
              <a:ext cx="227736" cy="7999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6C4591-9B03-410A-8A69-D021D0021C5F}"/>
                </a:ext>
              </a:extLst>
            </p:cNvPr>
            <p:cNvSpPr txBox="1"/>
            <p:nvPr/>
          </p:nvSpPr>
          <p:spPr>
            <a:xfrm>
              <a:off x="2458132" y="4284519"/>
              <a:ext cx="6865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1000 Hz</a:t>
              </a:r>
              <a:endParaRPr lang="de-AT" sz="1000" dirty="0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419F5E4-EB92-9755-C8E7-BD47F6B32105}"/>
                </a:ext>
              </a:extLst>
            </p:cNvPr>
            <p:cNvSpPr txBox="1"/>
            <p:nvPr/>
          </p:nvSpPr>
          <p:spPr>
            <a:xfrm>
              <a:off x="8008580" y="4282471"/>
              <a:ext cx="6865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2000 Hz</a:t>
              </a:r>
              <a:endParaRPr lang="de-AT" sz="1000" dirty="0"/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5F17FB4D-6C61-6B50-5F3E-8B1D10675D6D}"/>
              </a:ext>
            </a:extLst>
          </p:cNvPr>
          <p:cNvSpPr txBox="1"/>
          <p:nvPr/>
        </p:nvSpPr>
        <p:spPr>
          <a:xfrm>
            <a:off x="2846201" y="4240606"/>
            <a:ext cx="6969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err="1"/>
              <a:t>Tfzf</a:t>
            </a:r>
            <a:r>
              <a:rPr lang="de-DE" sz="1400" dirty="0"/>
              <a:t> hat bei überfahren eines „scharfen“ 1000 Hz- Schwingkreises 2,5“ Zeit </a:t>
            </a:r>
          </a:p>
          <a:p>
            <a:r>
              <a:rPr lang="de-DE" sz="1400" dirty="0"/>
              <a:t>      für eine „Wachsamkeitsreaktion“ – ansonsten Zwangsbremsung.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Bei „Wachsamkeit“ bleiben dem </a:t>
            </a:r>
            <a:r>
              <a:rPr lang="de-DE" sz="1400" dirty="0" err="1"/>
              <a:t>Tfzf</a:t>
            </a:r>
            <a:r>
              <a:rPr lang="de-DE" sz="1400" dirty="0"/>
              <a:t> z.B. 20 Sekunden um die Geschwindigkeit </a:t>
            </a:r>
          </a:p>
          <a:p>
            <a:r>
              <a:rPr lang="de-DE" sz="1400" dirty="0"/>
              <a:t>      auf unter 85 km/h zu reduzieren – ansonsten Zwangsbremsung.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Überfahren eines „scharfen 2000 Hz“ Schwingkreises = Zwangsbremsung.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Wurde ständig verbessert und mit diversen Betriebsprogrammen ergänzt.</a:t>
            </a:r>
          </a:p>
          <a:p>
            <a:r>
              <a:rPr lang="de-DE" sz="1400" dirty="0"/>
              <a:t>D.h. auch bei PZB Anlagen gab es schon mehrere Lokseitige Neuausrüstungen… </a:t>
            </a:r>
            <a:endParaRPr lang="de-AT" sz="1400" dirty="0"/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3ED0621-E251-AC15-F29D-9977A58471CA}"/>
              </a:ext>
            </a:extLst>
          </p:cNvPr>
          <p:cNvGrpSpPr/>
          <p:nvPr/>
        </p:nvGrpSpPr>
        <p:grpSpPr>
          <a:xfrm>
            <a:off x="205484" y="4348977"/>
            <a:ext cx="2650732" cy="1529488"/>
            <a:chOff x="205484" y="4902134"/>
            <a:chExt cx="2650732" cy="1529488"/>
          </a:xfrm>
        </p:grpSpPr>
        <p:sp>
          <p:nvSpPr>
            <p:cNvPr id="34" name="Sprechblase: oval 33">
              <a:extLst>
                <a:ext uri="{FF2B5EF4-FFF2-40B4-BE49-F238E27FC236}">
                  <a16:creationId xmlns:a16="http://schemas.microsoft.com/office/drawing/2014/main" id="{DEE6565B-8231-0035-E8AC-2CE4949BF50B}"/>
                </a:ext>
              </a:extLst>
            </p:cNvPr>
            <p:cNvSpPr/>
            <p:nvPr/>
          </p:nvSpPr>
          <p:spPr bwMode="auto">
            <a:xfrm>
              <a:off x="205484" y="4902134"/>
              <a:ext cx="2650732" cy="1529488"/>
            </a:xfrm>
            <a:prstGeom prst="wedgeEllipseCallout">
              <a:avLst>
                <a:gd name="adj1" fmla="val 34540"/>
                <a:gd name="adj2" fmla="val -8977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latin typeface="Arial" charset="0"/>
                  <a:ea typeface="ＭＳ Ｐゴシック" charset="-128"/>
                  <a:cs typeface="ＭＳ Ｐゴシック" charset="-128"/>
                </a:rPr>
                <a:t>offener</a:t>
              </a: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1000 Hz-Schwingkreis z.B. bei „Vorsignalen“,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latin typeface="Arial" charset="0"/>
                  <a:ea typeface="ＭＳ Ｐゴシック" charset="-128"/>
                  <a:cs typeface="ＭＳ Ｐゴシック" charset="-128"/>
                </a:rPr>
                <a:t>2000 Hz bei Hauptsignalen.</a:t>
              </a:r>
              <a:endPara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93C296F4-445F-7358-AC1E-42E346D71ED4}"/>
                </a:ext>
              </a:extLst>
            </p:cNvPr>
            <p:cNvGrpSpPr/>
            <p:nvPr/>
          </p:nvGrpSpPr>
          <p:grpSpPr>
            <a:xfrm>
              <a:off x="1853676" y="5590879"/>
              <a:ext cx="878438" cy="414817"/>
              <a:chOff x="4279191" y="3427290"/>
              <a:chExt cx="878438" cy="414817"/>
            </a:xfrm>
          </p:grpSpPr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F0546EE9-1165-92E3-2A2B-C7A713A73356}"/>
                  </a:ext>
                </a:extLst>
              </p:cNvPr>
              <p:cNvCxnSpPr/>
              <p:nvPr/>
            </p:nvCxnSpPr>
            <p:spPr bwMode="auto">
              <a:xfrm>
                <a:off x="4695290" y="3429000"/>
                <a:ext cx="0" cy="1566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38847A0B-D7D0-5643-0B84-CB8E248CA063}"/>
                  </a:ext>
                </a:extLst>
              </p:cNvPr>
              <p:cNvCxnSpPr/>
              <p:nvPr/>
            </p:nvCxnSpPr>
            <p:spPr bwMode="auto">
              <a:xfrm>
                <a:off x="4755224" y="3427290"/>
                <a:ext cx="0" cy="1566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C74C054A-3A8A-CB8A-D75E-82C9186B81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55224" y="3505194"/>
                <a:ext cx="3784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14D0CC8D-3627-F16A-CB37-B38B372656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80901" y="3513758"/>
                <a:ext cx="40240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9CEC1F43-268C-F469-277D-2EBF04132D96}"/>
                  </a:ext>
                </a:extLst>
              </p:cNvPr>
              <p:cNvSpPr/>
              <p:nvPr/>
            </p:nvSpPr>
            <p:spPr bwMode="auto">
              <a:xfrm>
                <a:off x="4528764" y="3750206"/>
                <a:ext cx="402403" cy="9190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CE65EABB-F921-A325-4E47-5471E5A0CE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80901" y="3796156"/>
                <a:ext cx="24786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D655B0E8-38E7-5813-1DCB-798D4E7E1C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926033" y="3794016"/>
                <a:ext cx="231596" cy="21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724B2752-433F-4020-F5D4-494584B09C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33657" y="3513758"/>
                <a:ext cx="0" cy="28025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9DC53F02-4E45-A3E1-B617-929998D2E2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87752" y="3513758"/>
                <a:ext cx="0" cy="2872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3E290B7D-5DDC-50AE-52DC-33D33EEB07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84086" y="3657594"/>
                <a:ext cx="24786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57DEBD62-7B16-DB1F-6440-887C87E0AE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79191" y="3666158"/>
                <a:ext cx="4760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5767E297-B9E6-3468-1DD1-A5EFCF46F3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07275" y="3584895"/>
                <a:ext cx="190506" cy="863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5205B65F-F533-D170-6811-AEE8247E6948}"/>
              </a:ext>
            </a:extLst>
          </p:cNvPr>
          <p:cNvSpPr/>
          <p:nvPr/>
        </p:nvSpPr>
        <p:spPr bwMode="auto">
          <a:xfrm>
            <a:off x="7551906" y="2295120"/>
            <a:ext cx="2286433" cy="962870"/>
          </a:xfrm>
          <a:prstGeom prst="wedgeEllipseCallout">
            <a:avLst>
              <a:gd name="adj1" fmla="val -20833"/>
              <a:gd name="adj2" fmla="val 8477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Bei Überfahren in Stellung „Halt“ = Zwangsbremsung</a:t>
            </a:r>
            <a:endParaRPr kumimoji="0" lang="de-A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8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15A18-D675-E7D2-8DAC-40B3B19A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29C4784-2EFA-99C3-9CF1-370184501124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82F44F-CB6A-81D3-9BA3-D2DE2A3600E2}"/>
              </a:ext>
            </a:extLst>
          </p:cNvPr>
          <p:cNvSpPr txBox="1"/>
          <p:nvPr/>
        </p:nvSpPr>
        <p:spPr>
          <a:xfrm>
            <a:off x="867269" y="688158"/>
            <a:ext cx="4305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ÖBB 1 „PZB 90“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D60688-A351-B63E-3463-6B23F53E3306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7549D8-EE56-6C53-D31E-9A37802D2272}"/>
              </a:ext>
            </a:extLst>
          </p:cNvPr>
          <p:cNvSpPr txBox="1"/>
          <p:nvPr/>
        </p:nvSpPr>
        <p:spPr>
          <a:xfrm>
            <a:off x="614440" y="1545015"/>
            <a:ext cx="860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ÖBB, DB, SZ verwenden am Großteil ihres Netzes </a:t>
            </a:r>
            <a:r>
              <a:rPr lang="de-DE" sz="2000" b="1" dirty="0"/>
              <a:t>noch immer</a:t>
            </a:r>
          </a:p>
          <a:p>
            <a:r>
              <a:rPr lang="de-DE" sz="2000" dirty="0"/>
              <a:t>die  PZB (</a:t>
            </a:r>
            <a:r>
              <a:rPr lang="de-DE" sz="2000" b="1" dirty="0"/>
              <a:t>P</a:t>
            </a:r>
            <a:r>
              <a:rPr lang="de-DE" sz="2000" dirty="0"/>
              <a:t>unktförmige </a:t>
            </a:r>
            <a:r>
              <a:rPr lang="de-DE" sz="2000" b="1" dirty="0"/>
              <a:t>Z</a:t>
            </a:r>
            <a:r>
              <a:rPr lang="de-DE" sz="2000" dirty="0"/>
              <a:t>ug</a:t>
            </a:r>
            <a:r>
              <a:rPr lang="de-DE" sz="2000" b="1" dirty="0"/>
              <a:t>b</a:t>
            </a:r>
            <a:r>
              <a:rPr lang="de-DE" sz="2000" dirty="0"/>
              <a:t>eeinflussung) allerdings PZB 90 </a:t>
            </a:r>
            <a:r>
              <a:rPr lang="de-DE" sz="1400" dirty="0"/>
              <a:t>(Rechnergestützt)</a:t>
            </a:r>
          </a:p>
          <a:p>
            <a:r>
              <a:rPr lang="de-DE" sz="2000" dirty="0"/>
              <a:t>		</a:t>
            </a:r>
            <a:r>
              <a:rPr lang="de-DE" sz="2000" b="1" dirty="0"/>
              <a:t>stark vereinfachtes Grundprinzip:</a:t>
            </a:r>
            <a:endParaRPr lang="de-AT" sz="2000" b="1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04F4983-59B8-732D-7789-84044C26B97D}"/>
              </a:ext>
            </a:extLst>
          </p:cNvPr>
          <p:cNvCxnSpPr>
            <a:cxnSpLocks/>
          </p:cNvCxnSpPr>
          <p:nvPr/>
        </p:nvCxnSpPr>
        <p:spPr bwMode="auto">
          <a:xfrm>
            <a:off x="307020" y="3566780"/>
            <a:ext cx="871633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F8D2AF5-530B-7DC5-18E9-EC2246D58839}"/>
              </a:ext>
            </a:extLst>
          </p:cNvPr>
          <p:cNvCxnSpPr/>
          <p:nvPr/>
        </p:nvCxnSpPr>
        <p:spPr bwMode="auto">
          <a:xfrm>
            <a:off x="867269" y="2775671"/>
            <a:ext cx="3026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138">
            <a:extLst>
              <a:ext uri="{FF2B5EF4-FFF2-40B4-BE49-F238E27FC236}">
                <a16:creationId xmlns:a16="http://schemas.microsoft.com/office/drawing/2014/main" id="{B1F627C2-0583-7295-CA35-311E8169BE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0221" y="3566323"/>
            <a:ext cx="47652" cy="792740"/>
            <a:chOff x="248" y="1276"/>
            <a:chExt cx="76" cy="1288"/>
          </a:xfrm>
        </p:grpSpPr>
        <p:sp>
          <p:nvSpPr>
            <p:cNvPr id="25" name="Rectangle 133">
              <a:extLst>
                <a:ext uri="{FF2B5EF4-FFF2-40B4-BE49-F238E27FC236}">
                  <a16:creationId xmlns:a16="http://schemas.microsoft.com/office/drawing/2014/main" id="{EC46E76E-56EB-C5DE-9FFA-D63AE6D7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1276"/>
              <a:ext cx="58" cy="1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26" name="Group 137">
              <a:extLst>
                <a:ext uri="{FF2B5EF4-FFF2-40B4-BE49-F238E27FC236}">
                  <a16:creationId xmlns:a16="http://schemas.microsoft.com/office/drawing/2014/main" id="{054F39FD-2181-A69E-BE14-6F6079108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36"/>
              <a:ext cx="76" cy="490"/>
              <a:chOff x="248" y="1936"/>
              <a:chExt cx="76" cy="490"/>
            </a:xfrm>
          </p:grpSpPr>
          <p:sp>
            <p:nvSpPr>
              <p:cNvPr id="27" name="Rectangle 134">
                <a:extLst>
                  <a:ext uri="{FF2B5EF4-FFF2-40B4-BE49-F238E27FC236}">
                    <a16:creationId xmlns:a16="http://schemas.microsoft.com/office/drawing/2014/main" id="{4840E5A3-148C-2E20-8270-65C449F78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" y="1936"/>
                <a:ext cx="76" cy="1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8" name="Rectangle 135">
                <a:extLst>
                  <a:ext uri="{FF2B5EF4-FFF2-40B4-BE49-F238E27FC236}">
                    <a16:creationId xmlns:a16="http://schemas.microsoft.com/office/drawing/2014/main" id="{4DD23A89-1302-55CB-E7CE-10D4F6879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" y="2101"/>
                <a:ext cx="76" cy="16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" name="Rectangle 136">
                <a:extLst>
                  <a:ext uri="{FF2B5EF4-FFF2-40B4-BE49-F238E27FC236}">
                    <a16:creationId xmlns:a16="http://schemas.microsoft.com/office/drawing/2014/main" id="{EB232308-0FD0-AB6E-240B-C3F1CBB00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" y="2266"/>
                <a:ext cx="76" cy="1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</p:grpSp>
      <p:sp>
        <p:nvSpPr>
          <p:cNvPr id="20" name="AutoShape 143">
            <a:extLst>
              <a:ext uri="{FF2B5EF4-FFF2-40B4-BE49-F238E27FC236}">
                <a16:creationId xmlns:a16="http://schemas.microsoft.com/office/drawing/2014/main" id="{57668058-2A1E-E886-F7D3-B4835B1502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40618" y="3803899"/>
            <a:ext cx="323532" cy="317588"/>
          </a:xfrm>
          <a:prstGeom prst="octagon">
            <a:avLst>
              <a:gd name="adj" fmla="val 1189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0" name="Picture 53">
            <a:extLst>
              <a:ext uri="{FF2B5EF4-FFF2-40B4-BE49-F238E27FC236}">
                <a16:creationId xmlns:a16="http://schemas.microsoft.com/office/drawing/2014/main" id="{C932FBCC-2CA3-0E15-2E54-3D3D554F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78" y="2928071"/>
            <a:ext cx="2026971" cy="5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8DA3EE89-E536-02A2-4CFF-5385D5CB20B7}"/>
              </a:ext>
            </a:extLst>
          </p:cNvPr>
          <p:cNvSpPr/>
          <p:nvPr/>
        </p:nvSpPr>
        <p:spPr bwMode="auto">
          <a:xfrm>
            <a:off x="2385361" y="3638699"/>
            <a:ext cx="227736" cy="799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EB3821B-9DD2-D5DD-B0C1-84AD7A7971C8}"/>
              </a:ext>
            </a:extLst>
          </p:cNvPr>
          <p:cNvSpPr/>
          <p:nvPr/>
        </p:nvSpPr>
        <p:spPr bwMode="auto">
          <a:xfrm>
            <a:off x="8108431" y="3634061"/>
            <a:ext cx="227736" cy="799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96FD677-8CBC-8A95-F23C-CF90CB612803}"/>
              </a:ext>
            </a:extLst>
          </p:cNvPr>
          <p:cNvSpPr txBox="1"/>
          <p:nvPr/>
        </p:nvSpPr>
        <p:spPr>
          <a:xfrm>
            <a:off x="8008580" y="3729314"/>
            <a:ext cx="686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1000 Hz</a:t>
            </a:r>
            <a:endParaRPr lang="de-AT" sz="10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A406D93-901A-DC5C-61B6-35C1287FD229}"/>
              </a:ext>
            </a:extLst>
          </p:cNvPr>
          <p:cNvSpPr txBox="1"/>
          <p:nvPr/>
        </p:nvSpPr>
        <p:spPr>
          <a:xfrm>
            <a:off x="2846201" y="4240606"/>
            <a:ext cx="6793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/>
              <a:t>Bei „Wachsamkeit“ bleiben dem </a:t>
            </a:r>
            <a:r>
              <a:rPr lang="de-DE" sz="1400" dirty="0" err="1"/>
              <a:t>Tfzf</a:t>
            </a:r>
            <a:r>
              <a:rPr lang="de-DE" sz="1400" dirty="0"/>
              <a:t> z.B. 20 Sekunden um die Geschwindigkeit </a:t>
            </a:r>
          </a:p>
          <a:p>
            <a:r>
              <a:rPr lang="de-DE" sz="1400" dirty="0"/>
              <a:t>      auf unter 85 km/h zu reduzieren – ansonsten Zwangsbremsung, obwohl</a:t>
            </a:r>
          </a:p>
          <a:p>
            <a:r>
              <a:rPr lang="de-DE" sz="1400" dirty="0"/>
              <a:t>      der </a:t>
            </a:r>
            <a:r>
              <a:rPr lang="de-DE" sz="1400" dirty="0" err="1"/>
              <a:t>Tfzf</a:t>
            </a:r>
            <a:r>
              <a:rPr lang="de-DE" sz="1400" dirty="0"/>
              <a:t> jetzt bereits „Hauptsignal Frei“ sieht.</a:t>
            </a:r>
          </a:p>
          <a:p>
            <a:r>
              <a:rPr lang="de-DE" sz="1400" dirty="0"/>
              <a:t>… </a:t>
            </a:r>
            <a:endParaRPr lang="de-AT" sz="1400" dirty="0"/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B1889C6-3C72-E422-A3B3-85592B3B6190}"/>
              </a:ext>
            </a:extLst>
          </p:cNvPr>
          <p:cNvGrpSpPr/>
          <p:nvPr/>
        </p:nvGrpSpPr>
        <p:grpSpPr>
          <a:xfrm>
            <a:off x="205484" y="4348977"/>
            <a:ext cx="2650732" cy="1529488"/>
            <a:chOff x="205484" y="4902134"/>
            <a:chExt cx="2650732" cy="1529488"/>
          </a:xfrm>
        </p:grpSpPr>
        <p:sp>
          <p:nvSpPr>
            <p:cNvPr id="34" name="Sprechblase: oval 33">
              <a:extLst>
                <a:ext uri="{FF2B5EF4-FFF2-40B4-BE49-F238E27FC236}">
                  <a16:creationId xmlns:a16="http://schemas.microsoft.com/office/drawing/2014/main" id="{530F6CF1-2ED2-32F1-5536-2174B9457CE0}"/>
                </a:ext>
              </a:extLst>
            </p:cNvPr>
            <p:cNvSpPr/>
            <p:nvPr/>
          </p:nvSpPr>
          <p:spPr bwMode="auto">
            <a:xfrm>
              <a:off x="205484" y="4902134"/>
              <a:ext cx="2650732" cy="1529488"/>
            </a:xfrm>
            <a:prstGeom prst="wedgeEllipseCallout">
              <a:avLst>
                <a:gd name="adj1" fmla="val 34540"/>
                <a:gd name="adj2" fmla="val -8977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Schwingkreis ist jetzt  unwirksam</a:t>
              </a:r>
              <a:r>
                <a:rPr lang="de-DE" sz="1400" dirty="0">
                  <a:latin typeface="Arial" charset="0"/>
                  <a:ea typeface="ＭＳ Ｐゴシック" charset="-128"/>
                  <a:cs typeface="ＭＳ Ｐゴシック" charset="-128"/>
                </a:rPr>
                <a:t>, da das Vorsignal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„Hauptsignal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latin typeface="Arial" charset="0"/>
                  <a:ea typeface="ＭＳ Ｐゴシック" charset="-128"/>
                  <a:cs typeface="ＭＳ Ｐゴシック" charset="-128"/>
                </a:rPr>
                <a:t>Frei“ anzeigt.</a:t>
              </a:r>
              <a:endPara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922382DE-E0C6-BD22-4737-5F6A42DCDEFC}"/>
                </a:ext>
              </a:extLst>
            </p:cNvPr>
            <p:cNvGrpSpPr/>
            <p:nvPr/>
          </p:nvGrpSpPr>
          <p:grpSpPr>
            <a:xfrm>
              <a:off x="1853676" y="5590879"/>
              <a:ext cx="878438" cy="414817"/>
              <a:chOff x="4279191" y="3427290"/>
              <a:chExt cx="878438" cy="414817"/>
            </a:xfrm>
          </p:grpSpPr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28DEF768-5A58-C53F-9081-4FF1567C9C35}"/>
                  </a:ext>
                </a:extLst>
              </p:cNvPr>
              <p:cNvCxnSpPr/>
              <p:nvPr/>
            </p:nvCxnSpPr>
            <p:spPr bwMode="auto">
              <a:xfrm>
                <a:off x="4695290" y="3429000"/>
                <a:ext cx="0" cy="1566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C64C72A0-E0FA-EB58-72A7-85C21939F24E}"/>
                  </a:ext>
                </a:extLst>
              </p:cNvPr>
              <p:cNvCxnSpPr/>
              <p:nvPr/>
            </p:nvCxnSpPr>
            <p:spPr bwMode="auto">
              <a:xfrm>
                <a:off x="4755224" y="3427290"/>
                <a:ext cx="0" cy="1566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0FDD179C-5766-2582-5B29-7E70FBC5DF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55224" y="3505194"/>
                <a:ext cx="3784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7F0DD7C8-787D-9234-AD03-907181C6D2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80901" y="3513758"/>
                <a:ext cx="40240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0D1A8206-B2C3-A7A3-02A5-06E55FE3DA33}"/>
                  </a:ext>
                </a:extLst>
              </p:cNvPr>
              <p:cNvSpPr/>
              <p:nvPr/>
            </p:nvSpPr>
            <p:spPr bwMode="auto">
              <a:xfrm>
                <a:off x="4528764" y="3750206"/>
                <a:ext cx="402403" cy="91901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A1FEABAE-436A-A6B8-0038-E6A4F88807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80901" y="3796156"/>
                <a:ext cx="24786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442634E1-60EB-DEB7-43ED-0837D79AA9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926033" y="3794016"/>
                <a:ext cx="231596" cy="21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5C58CEB1-6C60-3104-4902-9D196E0B67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33657" y="3513758"/>
                <a:ext cx="0" cy="28025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DB447085-9FCA-5A91-3321-C44E476E9B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87752" y="3513758"/>
                <a:ext cx="0" cy="2872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4D3494AE-855E-B9BE-1A5C-9F23799358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84086" y="3657594"/>
                <a:ext cx="24786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955E4920-BD84-61AC-A754-FDD15EB057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79191" y="3666158"/>
                <a:ext cx="4760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70DCDECA-882F-FB74-E296-5F260BCF17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07275" y="3671231"/>
                <a:ext cx="18643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3" name="Rectangle 193">
            <a:extLst>
              <a:ext uri="{FF2B5EF4-FFF2-40B4-BE49-F238E27FC236}">
                <a16:creationId xmlns:a16="http://schemas.microsoft.com/office/drawing/2014/main" id="{87A9A8C5-43E7-4C8A-74FF-9AF020FA70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74886" y="3684577"/>
            <a:ext cx="26572" cy="61134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16" name="Group 197">
            <a:extLst>
              <a:ext uri="{FF2B5EF4-FFF2-40B4-BE49-F238E27FC236}">
                <a16:creationId xmlns:a16="http://schemas.microsoft.com/office/drawing/2014/main" id="{CC465485-9A91-AF4C-1208-4A699F1F7E5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51619" y="3815772"/>
            <a:ext cx="342779" cy="348951"/>
            <a:chOff x="2296" y="2615"/>
            <a:chExt cx="516" cy="516"/>
          </a:xfrm>
        </p:grpSpPr>
        <p:sp>
          <p:nvSpPr>
            <p:cNvPr id="31" name="AutoShape 194">
              <a:extLst>
                <a:ext uri="{FF2B5EF4-FFF2-40B4-BE49-F238E27FC236}">
                  <a16:creationId xmlns:a16="http://schemas.microsoft.com/office/drawing/2014/main" id="{DDC374CE-4D84-0414-BADB-E68E60939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615"/>
              <a:ext cx="516" cy="516"/>
            </a:xfrm>
            <a:prstGeom prst="octagon">
              <a:avLst>
                <a:gd name="adj" fmla="val 1189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8" name="Oval 195">
              <a:extLst>
                <a:ext uri="{FF2B5EF4-FFF2-40B4-BE49-F238E27FC236}">
                  <a16:creationId xmlns:a16="http://schemas.microsoft.com/office/drawing/2014/main" id="{07A4DBF1-C0E6-3869-FF0A-E3FFC9C67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947"/>
              <a:ext cx="126" cy="12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" name="Oval 196">
              <a:extLst>
                <a:ext uri="{FF2B5EF4-FFF2-40B4-BE49-F238E27FC236}">
                  <a16:creationId xmlns:a16="http://schemas.microsoft.com/office/drawing/2014/main" id="{A4120D0D-2799-25DE-189E-2632BD5E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2833"/>
              <a:ext cx="126" cy="12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1" name="Group 120">
            <a:extLst>
              <a:ext uri="{FF2B5EF4-FFF2-40B4-BE49-F238E27FC236}">
                <a16:creationId xmlns:a16="http://schemas.microsoft.com/office/drawing/2014/main" id="{CE4CD000-DA01-097C-A221-4187112DBB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121847" y="3689206"/>
            <a:ext cx="358080" cy="576570"/>
            <a:chOff x="4444" y="268"/>
            <a:chExt cx="472" cy="760"/>
          </a:xfrm>
        </p:grpSpPr>
        <p:sp>
          <p:nvSpPr>
            <p:cNvPr id="52" name="AutoShape 118">
              <a:extLst>
                <a:ext uri="{FF2B5EF4-FFF2-40B4-BE49-F238E27FC236}">
                  <a16:creationId xmlns:a16="http://schemas.microsoft.com/office/drawing/2014/main" id="{E5EC52C5-12D9-B0B7-9F5A-8A85B357F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268"/>
              <a:ext cx="472" cy="760"/>
            </a:xfrm>
            <a:prstGeom prst="octagon">
              <a:avLst>
                <a:gd name="adj" fmla="val 124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" name="Oval 119">
              <a:extLst>
                <a:ext uri="{FF2B5EF4-FFF2-40B4-BE49-F238E27FC236}">
                  <a16:creationId xmlns:a16="http://schemas.microsoft.com/office/drawing/2014/main" id="{51BC3E4C-8F3C-8FC1-28E2-7ACE0AF5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16"/>
              <a:ext cx="136" cy="13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72" name="Group 177">
            <a:extLst>
              <a:ext uri="{FF2B5EF4-FFF2-40B4-BE49-F238E27FC236}">
                <a16:creationId xmlns:a16="http://schemas.microsoft.com/office/drawing/2014/main" id="{B1BC36C4-11C1-D022-6B7A-C49FEA56D69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3427" y="3800294"/>
            <a:ext cx="379405" cy="356097"/>
            <a:chOff x="424" y="2615"/>
            <a:chExt cx="516" cy="516"/>
          </a:xfrm>
        </p:grpSpPr>
        <p:sp>
          <p:nvSpPr>
            <p:cNvPr id="73" name="AutoShape 174">
              <a:extLst>
                <a:ext uri="{FF2B5EF4-FFF2-40B4-BE49-F238E27FC236}">
                  <a16:creationId xmlns:a16="http://schemas.microsoft.com/office/drawing/2014/main" id="{11F9CE53-64B3-D6EF-CF07-92B6C2DA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" y="2615"/>
              <a:ext cx="516" cy="516"/>
            </a:xfrm>
            <a:prstGeom prst="octagon">
              <a:avLst>
                <a:gd name="adj" fmla="val 1189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74" name="Oval 175">
              <a:extLst>
                <a:ext uri="{FF2B5EF4-FFF2-40B4-BE49-F238E27FC236}">
                  <a16:creationId xmlns:a16="http://schemas.microsoft.com/office/drawing/2014/main" id="{D1C82335-29CF-4B31-A1AD-69D56F84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74"/>
              <a:ext cx="126" cy="126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75" name="Oval 176">
              <a:extLst>
                <a:ext uri="{FF2B5EF4-FFF2-40B4-BE49-F238E27FC236}">
                  <a16:creationId xmlns:a16="http://schemas.microsoft.com/office/drawing/2014/main" id="{C045BDD9-CC49-6ADC-C405-EB8E0DB67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2674"/>
              <a:ext cx="126" cy="126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61476714-8A17-A370-24FD-31D3B96CA567}"/>
              </a:ext>
            </a:extLst>
          </p:cNvPr>
          <p:cNvSpPr txBox="1"/>
          <p:nvPr/>
        </p:nvSpPr>
        <p:spPr>
          <a:xfrm>
            <a:off x="3926529" y="5026722"/>
            <a:ext cx="3659976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„Nachteil der punktförmigen</a:t>
            </a:r>
          </a:p>
          <a:p>
            <a:pPr algn="ctr"/>
            <a:r>
              <a:rPr lang="de-DE" dirty="0"/>
              <a:t>Beeinflussung“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35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EE00A-7A4C-5113-B5B8-7E76C07B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2DDF84A-97D1-F0A4-1EB0-182A9DC1BED2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0D97B1-5A4E-035A-5FD0-AFEE71BA9CD6}"/>
              </a:ext>
            </a:extLst>
          </p:cNvPr>
          <p:cNvSpPr txBox="1"/>
          <p:nvPr/>
        </p:nvSpPr>
        <p:spPr>
          <a:xfrm>
            <a:off x="867269" y="688158"/>
            <a:ext cx="4055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ÖBB 2 „LZB“ 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D3B47-03A9-A0DB-2511-B65E721E352D}"/>
              </a:ext>
            </a:extLst>
          </p:cNvPr>
          <p:cNvSpPr txBox="1"/>
          <p:nvPr/>
        </p:nvSpPr>
        <p:spPr>
          <a:xfrm>
            <a:off x="838985" y="1379890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0FA044-49AE-29D0-FCFE-3D1E9A78F4EC}"/>
              </a:ext>
            </a:extLst>
          </p:cNvPr>
          <p:cNvSpPr txBox="1"/>
          <p:nvPr/>
        </p:nvSpPr>
        <p:spPr>
          <a:xfrm>
            <a:off x="600247" y="1333723"/>
            <a:ext cx="89771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ÖBB und DB verbauten bis 2010 für ihre „Schnellfahrabschnitte“ (&gt; 160 km/h)</a:t>
            </a:r>
          </a:p>
          <a:p>
            <a:r>
              <a:rPr lang="de-DE" sz="2000" dirty="0"/>
              <a:t>als Zugsicherungssystem die LZB (Linienzugbeeinflussung).</a:t>
            </a:r>
          </a:p>
          <a:p>
            <a:r>
              <a:rPr lang="de-DE" sz="2000" dirty="0"/>
              <a:t>Dabei handelt es sich um ein hochpreisiges sehr sicheres kontinuierliches </a:t>
            </a:r>
          </a:p>
          <a:p>
            <a:r>
              <a:rPr lang="de-DE" sz="2000" dirty="0"/>
              <a:t>Übertragungssystem über Linienleiter (Strahlkabel) in Gleismitte, für eine</a:t>
            </a:r>
          </a:p>
          <a:p>
            <a:r>
              <a:rPr lang="de-DE" sz="2000" dirty="0"/>
              <a:t>„Führerraumsignalisierung“ </a:t>
            </a:r>
            <a:endParaRPr lang="de-AT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ED950F-862F-8E5A-E4B5-BD32FEAA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8" y="3273122"/>
            <a:ext cx="2675261" cy="18968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C1F04AA-C946-2179-D0EB-BCAE8C8888E7}"/>
              </a:ext>
            </a:extLst>
          </p:cNvPr>
          <p:cNvSpPr txBox="1"/>
          <p:nvPr/>
        </p:nvSpPr>
        <p:spPr>
          <a:xfrm>
            <a:off x="611173" y="5342644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Linienleiter werden alle 100 m</a:t>
            </a:r>
          </a:p>
          <a:p>
            <a:r>
              <a:rPr lang="de-DE" sz="1600" b="1" dirty="0"/>
              <a:t>gekreuzt verlegt. </a:t>
            </a:r>
            <a:endParaRPr lang="de-AT" sz="1600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EBD4F2D-8828-5BC8-9AF6-18611CF83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067" y="2625856"/>
            <a:ext cx="5617879" cy="4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A42F1-86B2-9520-EF83-E8CE24FA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02B8EE1-8B52-0835-8392-1FDE8D1E91BA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83BF44-568C-CA69-6BF0-36AB1F91D7C3}"/>
              </a:ext>
            </a:extLst>
          </p:cNvPr>
          <p:cNvSpPr txBox="1"/>
          <p:nvPr/>
        </p:nvSpPr>
        <p:spPr>
          <a:xfrm>
            <a:off x="867269" y="688158"/>
            <a:ext cx="9098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3 NEU = ETCS für alle europäischen Mitgliedstaaten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827C0F-EAF1-7571-EBAD-8BD2376F75DB}"/>
              </a:ext>
            </a:extLst>
          </p:cNvPr>
          <p:cNvSpPr txBox="1"/>
          <p:nvPr/>
        </p:nvSpPr>
        <p:spPr>
          <a:xfrm>
            <a:off x="812439" y="1264588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218BFE-1818-5BF3-0417-E7FFF629F046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 TSI – CCS geregelt, aktuell darf nur mehr ETCS verbaut werden.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43E376-D408-C7A0-C58F-917C1AA8E0A9}"/>
              </a:ext>
            </a:extLst>
          </p:cNvPr>
          <p:cNvSpPr txBox="1"/>
          <p:nvPr/>
        </p:nvSpPr>
        <p:spPr>
          <a:xfrm>
            <a:off x="190840" y="1813497"/>
            <a:ext cx="99588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Aktuell wird bei den ÖBB ETCS* BL 2.3.0d gemäß TSI verwendet.  </a:t>
            </a:r>
          </a:p>
          <a:p>
            <a:pPr>
              <a:buClr>
                <a:srgbClr val="C00000"/>
              </a:buClr>
            </a:pPr>
            <a:r>
              <a:rPr lang="de-DE" sz="2000" dirty="0"/>
              <a:t>     BL 3.x wird bei Neubaustrecken und Nachrüstungen verbaut.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Das System kann in mehreren „Varianten“ (Level) ausgeführt werden.</a:t>
            </a:r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Infrastruktur:</a:t>
            </a:r>
          </a:p>
          <a:p>
            <a:pPr marL="1182688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Gleisseitig werden Transponder (</a:t>
            </a:r>
            <a:r>
              <a:rPr lang="de-DE" sz="2000" dirty="0" err="1"/>
              <a:t>Balisen</a:t>
            </a:r>
            <a:r>
              <a:rPr lang="de-DE" sz="2000" dirty="0"/>
              <a:t>) benötigt und ab Level 2 GSM-R.</a:t>
            </a:r>
          </a:p>
          <a:p>
            <a:pPr marL="1182688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In einem RBC (</a:t>
            </a:r>
            <a:r>
              <a:rPr lang="de-DE" sz="2000" b="1" dirty="0"/>
              <a:t>R</a:t>
            </a:r>
            <a:r>
              <a:rPr lang="de-DE" sz="2000" dirty="0"/>
              <a:t>adio </a:t>
            </a:r>
            <a:r>
              <a:rPr lang="de-DE" sz="2000" b="1" dirty="0"/>
              <a:t>B</a:t>
            </a:r>
            <a:r>
              <a:rPr lang="de-DE" sz="2000" dirty="0"/>
              <a:t>lock </a:t>
            </a:r>
            <a:r>
              <a:rPr lang="de-DE" sz="2000" b="1" dirty="0"/>
              <a:t>C</a:t>
            </a:r>
            <a:r>
              <a:rPr lang="de-DE" sz="2000" dirty="0"/>
              <a:t>enter für L2) werden Stellwerks- </a:t>
            </a:r>
          </a:p>
          <a:p>
            <a:pPr lvl="2" indent="0">
              <a:buClr>
                <a:srgbClr val="C00000"/>
              </a:buClr>
            </a:pPr>
            <a:r>
              <a:rPr lang="de-DE" sz="2000" dirty="0"/>
              <a:t>	    und Streckenparameter sowie die Ortung der Fahrzeuge zu einer</a:t>
            </a:r>
          </a:p>
          <a:p>
            <a:pPr lvl="2" indent="0">
              <a:buClr>
                <a:srgbClr val="C00000"/>
              </a:buClr>
            </a:pPr>
            <a:r>
              <a:rPr lang="de-DE" sz="2000" dirty="0"/>
              <a:t>	    „Fahrerlaubnis“ (inkl. Geschwindigkeitsprofil) verarbeitet.</a:t>
            </a:r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Fahrzeugseite:</a:t>
            </a:r>
          </a:p>
          <a:p>
            <a:pPr marL="1182688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Eine ETCS-Antenne an der Lokunterseite empfängt zusätzlich </a:t>
            </a:r>
          </a:p>
          <a:p>
            <a:pPr lvl="2" indent="0">
              <a:buClr>
                <a:srgbClr val="C00000"/>
              </a:buClr>
            </a:pPr>
            <a:r>
              <a:rPr lang="de-DE" sz="2000" dirty="0"/>
              <a:t>     zu GSM-R Telegrammen noch über </a:t>
            </a:r>
            <a:r>
              <a:rPr lang="de-DE" sz="2000" dirty="0" err="1"/>
              <a:t>Balisen</a:t>
            </a:r>
            <a:r>
              <a:rPr lang="de-DE" sz="2000" dirty="0"/>
              <a:t> Streckeninformationen.</a:t>
            </a:r>
          </a:p>
          <a:p>
            <a:pPr marL="1182688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Ein Rechner sendet und empfängt „Telegramme“ (ab L2) und setzt </a:t>
            </a:r>
          </a:p>
          <a:p>
            <a:pPr lvl="2" indent="0">
              <a:buClr>
                <a:srgbClr val="C00000"/>
              </a:buClr>
            </a:pPr>
            <a:r>
              <a:rPr lang="de-DE" sz="2000" dirty="0"/>
              <a:t>     diese in Informationen für den Triebfahrzeugführer um.</a:t>
            </a:r>
          </a:p>
          <a:p>
            <a:pPr marL="1182688"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Zur Ortung werden auch Bodenradare und Achsgeber verwendet.</a:t>
            </a:r>
            <a:endParaRPr lang="de-AT" sz="2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857437-200F-8514-6C4E-1BE41AA39A63}"/>
              </a:ext>
            </a:extLst>
          </p:cNvPr>
          <p:cNvSpPr txBox="1"/>
          <p:nvPr/>
        </p:nvSpPr>
        <p:spPr>
          <a:xfrm>
            <a:off x="6489357" y="6329984"/>
            <a:ext cx="286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*) </a:t>
            </a:r>
            <a:r>
              <a:rPr lang="de-DE" sz="1400" b="1" u="sng" dirty="0"/>
              <a:t>E</a:t>
            </a:r>
            <a:r>
              <a:rPr lang="de-DE" sz="1400" dirty="0"/>
              <a:t>uropean </a:t>
            </a:r>
            <a:r>
              <a:rPr lang="de-DE" sz="1400" b="1" u="sng" dirty="0"/>
              <a:t>T</a:t>
            </a:r>
            <a:r>
              <a:rPr lang="de-DE" sz="1400" dirty="0"/>
              <a:t>rain </a:t>
            </a:r>
            <a:r>
              <a:rPr lang="de-DE" sz="1400" b="1" u="sng" dirty="0"/>
              <a:t>C</a:t>
            </a:r>
            <a:r>
              <a:rPr lang="de-DE" sz="1400" dirty="0"/>
              <a:t>ontrol </a:t>
            </a:r>
            <a:r>
              <a:rPr lang="de-DE" sz="1400" b="1" u="sng" dirty="0"/>
              <a:t>S</a:t>
            </a:r>
            <a:r>
              <a:rPr lang="de-DE" sz="1400" dirty="0"/>
              <a:t>ystem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9456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0E2C9-2ACB-00A8-FFC2-EFCDEFB1E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66EA775-2B4A-7335-AD52-413D8C516D53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01FF17-4793-8DCD-36A8-1BDE6C19E9B6}"/>
              </a:ext>
            </a:extLst>
          </p:cNvPr>
          <p:cNvSpPr txBox="1"/>
          <p:nvPr/>
        </p:nvSpPr>
        <p:spPr>
          <a:xfrm>
            <a:off x="867269" y="688158"/>
            <a:ext cx="2760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ÖBB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9DF3F3-0E49-2976-F985-2E5ED7AB25D5}"/>
              </a:ext>
            </a:extLst>
          </p:cNvPr>
          <p:cNvSpPr txBox="1"/>
          <p:nvPr/>
        </p:nvSpPr>
        <p:spPr>
          <a:xfrm>
            <a:off x="812439" y="1264588"/>
            <a:ext cx="81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1600" dirty="0"/>
          </a:p>
          <a:p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E3337B-2F65-5801-C6FE-D41ABC3BD374}"/>
              </a:ext>
            </a:extLst>
          </p:cNvPr>
          <p:cNvSpPr txBox="1"/>
          <p:nvPr/>
        </p:nvSpPr>
        <p:spPr>
          <a:xfrm>
            <a:off x="6489357" y="6329984"/>
            <a:ext cx="286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*) </a:t>
            </a:r>
            <a:r>
              <a:rPr lang="de-DE" sz="1400" b="1" u="sng" dirty="0"/>
              <a:t>E</a:t>
            </a:r>
            <a:r>
              <a:rPr lang="de-DE" sz="1400" dirty="0"/>
              <a:t>uropean </a:t>
            </a:r>
            <a:r>
              <a:rPr lang="de-DE" sz="1400" b="1" u="sng" dirty="0"/>
              <a:t>T</a:t>
            </a:r>
            <a:r>
              <a:rPr lang="de-DE" sz="1400" dirty="0"/>
              <a:t>rain </a:t>
            </a:r>
            <a:r>
              <a:rPr lang="de-DE" sz="1400" b="1" u="sng" dirty="0"/>
              <a:t>C</a:t>
            </a:r>
            <a:r>
              <a:rPr lang="de-DE" sz="1400" dirty="0"/>
              <a:t>ontrol </a:t>
            </a:r>
            <a:r>
              <a:rPr lang="de-DE" sz="1400" b="1" u="sng" dirty="0"/>
              <a:t>S</a:t>
            </a:r>
            <a:r>
              <a:rPr lang="de-DE" sz="1400" dirty="0"/>
              <a:t>ystem</a:t>
            </a:r>
            <a:endParaRPr lang="de-AT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096C4A-BCE9-51CF-3FEE-81DE8A2B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2" y="1361937"/>
            <a:ext cx="8685416" cy="3500372"/>
          </a:xfrm>
          <a:prstGeom prst="rect">
            <a:avLst/>
          </a:prstGeom>
        </p:spPr>
      </p:pic>
      <p:pic>
        <p:nvPicPr>
          <p:cNvPr id="6" name="Picture 2" descr="C:\Users\swalter\Desktop\Bilder SIGNON\People at work outside\Belgien\IMG_6847_Brüssel Süd_SATengine Belgien Naundorf Kamerajustieren.JPG">
            <a:extLst>
              <a:ext uri="{FF2B5EF4-FFF2-40B4-BE49-F238E27FC236}">
                <a16:creationId xmlns:a16="http://schemas.microsoft.com/office/drawing/2014/main" id="{01F63C7C-8366-607A-1D4D-53FD2D37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3491" y="4935276"/>
            <a:ext cx="1571080" cy="1180068"/>
          </a:xfrm>
          <a:prstGeom prst="roundRect">
            <a:avLst>
              <a:gd name="adj" fmla="val 5146"/>
            </a:avLst>
          </a:prstGeom>
          <a:solidFill>
            <a:srgbClr val="FFFFFF">
              <a:shade val="8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546AFD-E8A9-2961-22A8-C7DCB4A74B0B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ETCS L2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0F4130F-7A0C-B83D-877D-A94668690C34}"/>
              </a:ext>
            </a:extLst>
          </p:cNvPr>
          <p:cNvSpPr/>
          <p:nvPr/>
        </p:nvSpPr>
        <p:spPr bwMode="auto">
          <a:xfrm>
            <a:off x="5601827" y="4863799"/>
            <a:ext cx="3889022" cy="1180068"/>
          </a:xfrm>
          <a:prstGeom prst="rect">
            <a:avLst/>
          </a:prstGeom>
          <a:solidFill>
            <a:srgbClr val="B7BBB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ETCS L3: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Ohne Signale, nur mehr mit Abstand zu vorausfahrendem Zug – noch keine erprobte zugelassene Anwendung.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1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0B74-1A05-DF60-2CA7-48745223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5CD40FD-7200-57E9-AEBF-B33DEB53C95A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B488DB-5950-1881-51BA-B08D64DF6B0A}"/>
              </a:ext>
            </a:extLst>
          </p:cNvPr>
          <p:cNvSpPr txBox="1"/>
          <p:nvPr/>
        </p:nvSpPr>
        <p:spPr>
          <a:xfrm>
            <a:off x="867269" y="688158"/>
            <a:ext cx="2839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ÖBB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B6812D-7C40-22F0-FEF0-177F5542CF71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ETCS L2	        Lokausrüstung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92C369-286A-D7AA-6680-478926AFE770}"/>
              </a:ext>
            </a:extLst>
          </p:cNvPr>
          <p:cNvSpPr txBox="1"/>
          <p:nvPr/>
        </p:nvSpPr>
        <p:spPr>
          <a:xfrm>
            <a:off x="6489357" y="6329984"/>
            <a:ext cx="286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*) </a:t>
            </a:r>
            <a:r>
              <a:rPr lang="de-DE" sz="1400" b="1" u="sng" dirty="0"/>
              <a:t>E</a:t>
            </a:r>
            <a:r>
              <a:rPr lang="de-DE" sz="1400" dirty="0"/>
              <a:t>uropean </a:t>
            </a:r>
            <a:r>
              <a:rPr lang="de-DE" sz="1400" b="1" u="sng" dirty="0"/>
              <a:t>T</a:t>
            </a:r>
            <a:r>
              <a:rPr lang="de-DE" sz="1400" dirty="0"/>
              <a:t>rain </a:t>
            </a:r>
            <a:r>
              <a:rPr lang="de-DE" sz="1400" b="1" u="sng" dirty="0"/>
              <a:t>C</a:t>
            </a:r>
            <a:r>
              <a:rPr lang="de-DE" sz="1400" dirty="0"/>
              <a:t>ontrol </a:t>
            </a:r>
            <a:r>
              <a:rPr lang="de-DE" sz="1400" b="1" u="sng" dirty="0"/>
              <a:t>S</a:t>
            </a:r>
            <a:r>
              <a:rPr lang="de-DE" sz="1400" dirty="0"/>
              <a:t>ystem</a:t>
            </a:r>
            <a:endParaRPr lang="de-AT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ECBF93-22B2-511E-947D-30F6D69E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91" y="2060575"/>
            <a:ext cx="7833643" cy="3817661"/>
          </a:xfrm>
          <a:prstGeom prst="rect">
            <a:avLst/>
          </a:prstGeom>
        </p:spPr>
      </p:pic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D1AF0220-F445-74D5-E5A3-F36EE4809F9D}"/>
              </a:ext>
            </a:extLst>
          </p:cNvPr>
          <p:cNvSpPr/>
          <p:nvPr/>
        </p:nvSpPr>
        <p:spPr bwMode="auto">
          <a:xfrm>
            <a:off x="5981692" y="1119045"/>
            <a:ext cx="3876690" cy="1413597"/>
          </a:xfrm>
          <a:prstGeom prst="cloudCallout">
            <a:avLst>
              <a:gd name="adj1" fmla="val -109293"/>
              <a:gd name="adj2" fmla="val 13597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3 Zugsicherungssysteme: </a:t>
            </a: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PZB, LZB, ETCS L1, L2</a:t>
            </a:r>
            <a:endParaRPr kumimoji="0" lang="de-AT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318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8E61-BA5B-852D-3DC8-7273EB31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6182707-71F2-80F6-B9D5-CDB4C62A66AC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69C92A-86A1-33D0-0C56-79D69DE9F779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135E1C-7CE5-A1BF-0EB9-D7F037C262C1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ETCS L2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0226D86-F6FB-5960-D0A4-DFC23CA14A6E}"/>
              </a:ext>
            </a:extLst>
          </p:cNvPr>
          <p:cNvGrpSpPr/>
          <p:nvPr/>
        </p:nvGrpSpPr>
        <p:grpSpPr>
          <a:xfrm>
            <a:off x="1934228" y="2035240"/>
            <a:ext cx="5671758" cy="4456028"/>
            <a:chOff x="477261" y="2060575"/>
            <a:chExt cx="4329219" cy="358488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BFACB82-134E-DD5B-FB55-7F1E4A8B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261" y="2060575"/>
              <a:ext cx="4329219" cy="330788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9E086B3-145F-E6F2-C150-24D1A783C99A}"/>
                </a:ext>
              </a:extLst>
            </p:cNvPr>
            <p:cNvSpPr txBox="1"/>
            <p:nvPr/>
          </p:nvSpPr>
          <p:spPr>
            <a:xfrm>
              <a:off x="783305" y="5368464"/>
              <a:ext cx="3690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/>
                <a:t>Zwangsbremsung wegen v-</a:t>
              </a:r>
              <a:r>
                <a:rPr lang="de-DE" sz="1200" b="1" dirty="0" err="1"/>
                <a:t>max</a:t>
              </a:r>
              <a:r>
                <a:rPr lang="de-DE" sz="1200" b="1" dirty="0"/>
                <a:t> Überschreitung</a:t>
              </a:r>
              <a:endParaRPr lang="de-AT" sz="1200" b="1" dirty="0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CDD41148-DDBA-CB24-9C6D-C25295131A78}"/>
              </a:ext>
            </a:extLst>
          </p:cNvPr>
          <p:cNvSpPr txBox="1"/>
          <p:nvPr/>
        </p:nvSpPr>
        <p:spPr>
          <a:xfrm>
            <a:off x="3082931" y="164306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0" i="0" u="none" strike="noStrike" baseline="0">
                <a:latin typeface="Arial" panose="020B0604020202020204" pitchFamily="34" charset="0"/>
              </a:rPr>
              <a:t>Driver Machine Interface (DMI)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666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3D93724-527A-1C8E-7861-11DEA9219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3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16F3A2-7187-2576-75CB-F06C2CD8630D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9E53DC-F94C-8BA3-CE08-6235BA721F38}"/>
              </a:ext>
            </a:extLst>
          </p:cNvPr>
          <p:cNvSpPr txBox="1"/>
          <p:nvPr/>
        </p:nvSpPr>
        <p:spPr>
          <a:xfrm>
            <a:off x="220335" y="1291678"/>
            <a:ext cx="941796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Gründung der „Staatsbahn“: 	1919 Deutschösterreichische Staatsbahnen</a:t>
            </a:r>
          </a:p>
          <a:p>
            <a:r>
              <a:rPr lang="de-DE" sz="1800" dirty="0"/>
              <a:t>				1921 </a:t>
            </a:r>
            <a:r>
              <a:rPr lang="de-DE" sz="1800" b="1" dirty="0"/>
              <a:t>Österreichische Bundesbahnen </a:t>
            </a:r>
            <a:r>
              <a:rPr lang="de-DE" sz="1800" dirty="0"/>
              <a:t>(1922 UIC)	</a:t>
            </a:r>
          </a:p>
          <a:p>
            <a:r>
              <a:rPr lang="de-DE" sz="1800" dirty="0"/>
              <a:t>				1938 - 1945 Deutsche Reichsbahn</a:t>
            </a:r>
          </a:p>
          <a:p>
            <a:r>
              <a:rPr lang="de-DE" sz="1800" dirty="0"/>
              <a:t>Bundesbahngesetz 1992:</a:t>
            </a:r>
          </a:p>
          <a:p>
            <a:r>
              <a:rPr lang="de-DE" sz="1400" dirty="0"/>
              <a:t>Vorbereitung zu EU-Beitritt  (Ausgliederung der „Staatsbahn“)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Neubauten über HL-AG  (erste Überlegungen zur „Erleichterung“ eines internationalen Verkehrs.)</a:t>
            </a:r>
          </a:p>
          <a:p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Bis 2004 verhandelten die Staatsbahnen untereinander nur über UIC-Verträge (ab 1922) </a:t>
            </a:r>
          </a:p>
          <a:p>
            <a:r>
              <a:rPr lang="de-DE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r-FR" sz="1400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fr-FR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nion </a:t>
            </a:r>
            <a:r>
              <a:rPr lang="fr-FR" sz="1400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fr-FR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nternationale des </a:t>
            </a:r>
            <a:r>
              <a:rPr lang="fr-FR" sz="1400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fr-FR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hemins de fer</a:t>
            </a:r>
            <a:r>
              <a:rPr lang="de-DE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(RIC – Personenverkehr; RIV – Güterverkehr)</a:t>
            </a:r>
          </a:p>
          <a:p>
            <a:r>
              <a:rPr lang="de-DE" sz="1800" dirty="0"/>
              <a:t>Bundesbahnstrukturgesetz 2004:</a:t>
            </a:r>
          </a:p>
          <a:p>
            <a:r>
              <a:rPr lang="de-DE" sz="1400" dirty="0"/>
              <a:t>Klare Trennung von Absatz und Infrastruktur:</a:t>
            </a:r>
          </a:p>
          <a:p>
            <a:r>
              <a:rPr lang="de-DE" sz="1800" dirty="0"/>
              <a:t>	Gründung 	ÖBB Holding</a:t>
            </a:r>
          </a:p>
          <a:p>
            <a:r>
              <a:rPr lang="de-DE" sz="1800" dirty="0"/>
              <a:t>			</a:t>
            </a:r>
            <a:r>
              <a:rPr lang="de-DE" sz="1800" b="1" dirty="0"/>
              <a:t>ÖBB-Infra Betrieb AG (bis 2009)</a:t>
            </a:r>
          </a:p>
          <a:p>
            <a:r>
              <a:rPr lang="de-DE" sz="1800" b="1" dirty="0"/>
              <a:t>			ÖBB-Infra Bau (</a:t>
            </a:r>
            <a:r>
              <a:rPr lang="de-DE" sz="1800" b="1" dirty="0" err="1"/>
              <a:t>inkl</a:t>
            </a:r>
            <a:r>
              <a:rPr lang="de-DE" sz="1800" b="1" dirty="0"/>
              <a:t> HL-AG) AG (bis 2009)</a:t>
            </a:r>
          </a:p>
          <a:p>
            <a:endParaRPr lang="de-DE" sz="1800" dirty="0"/>
          </a:p>
          <a:p>
            <a:r>
              <a:rPr lang="de-DE" sz="1800" dirty="0"/>
              <a:t>			ÖBB PV AG</a:t>
            </a:r>
          </a:p>
          <a:p>
            <a:r>
              <a:rPr lang="de-DE" sz="1800" dirty="0"/>
              <a:t>			ÖBB RCA</a:t>
            </a:r>
          </a:p>
          <a:p>
            <a:r>
              <a:rPr lang="de-DE" sz="1800" dirty="0"/>
              <a:t>			ÖBB Traktion (2009 Produktion GmbH)</a:t>
            </a:r>
          </a:p>
          <a:p>
            <a:r>
              <a:rPr lang="de-DE" sz="1800" dirty="0"/>
              <a:t>			ÖBB Technische Services</a:t>
            </a:r>
          </a:p>
          <a:p>
            <a:r>
              <a:rPr lang="de-DE" sz="1800" dirty="0"/>
              <a:t>			ÖBB Dienstleistung</a:t>
            </a:r>
          </a:p>
          <a:p>
            <a:r>
              <a:rPr lang="de-DE" sz="1800" dirty="0"/>
              <a:t>			………….</a:t>
            </a:r>
          </a:p>
        </p:txBody>
      </p:sp>
    </p:spTree>
    <p:extLst>
      <p:ext uri="{BB962C8B-B14F-4D97-AF65-F5344CB8AC3E}">
        <p14:creationId xmlns:p14="http://schemas.microsoft.com/office/powerpoint/2010/main" val="39980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FD40-5935-6795-5D80-310A202D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37EA0B-5B5C-14DF-AE58-E2EE2A2B1736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4EB652-2F4F-D021-298E-2342357438CD}"/>
              </a:ext>
            </a:extLst>
          </p:cNvPr>
          <p:cNvSpPr txBox="1"/>
          <p:nvPr/>
        </p:nvSpPr>
        <p:spPr>
          <a:xfrm>
            <a:off x="867269" y="688158"/>
            <a:ext cx="4943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aktueller Stand ÖBB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178CD3-17C6-3E17-A5CE-27A31F532976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16B1A6-E659-AC8A-6EAA-75D92119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44917"/>
            <a:ext cx="9905999" cy="57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6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C213E-0F29-8340-EA43-1A114628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2548B8B-DA8E-3E70-A987-2230A3B32E03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1E60A2-BA55-7A99-EAD8-8A51A638AC10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BB3498-ABE4-9D13-6FC7-1D3AB34D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" y="698333"/>
            <a:ext cx="9798756" cy="60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BE88-4445-D00F-A93F-61119DE7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FEDE48-BB3E-DC2C-F040-0A64EBAC21D0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39605A-2BAC-4257-585C-4984B076911D}"/>
              </a:ext>
            </a:extLst>
          </p:cNvPr>
          <p:cNvSpPr txBox="1"/>
          <p:nvPr/>
        </p:nvSpPr>
        <p:spPr>
          <a:xfrm>
            <a:off x="867269" y="688158"/>
            <a:ext cx="4126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Strategie ÖBB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DFC2C6-B045-0EA8-6965-D67125903728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A8DBF8-F17B-0E02-B6F1-759FC6C1D978}"/>
              </a:ext>
            </a:extLst>
          </p:cNvPr>
          <p:cNvSpPr txBox="1"/>
          <p:nvPr/>
        </p:nvSpPr>
        <p:spPr>
          <a:xfrm>
            <a:off x="372533" y="1323599"/>
            <a:ext cx="9160933" cy="46474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endParaRPr lang="de-AT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sz="1600" b="0" i="0" u="none" strike="noStrike" baseline="0" dirty="0">
              <a:latin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Rollout ETCS österreichweit bis 2038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Alle Neubaustrecken sind ETCS </a:t>
            </a:r>
            <a:r>
              <a:rPr lang="de-DE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only</a:t>
            </a:r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u.a. Inbetriebnahme </a:t>
            </a:r>
            <a:r>
              <a:rPr lang="de-DE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Koralm</a:t>
            </a:r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2025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rgbClr val="000000"/>
                </a:solidFill>
              </a:rPr>
              <a:t>Stammstrecke ETCS </a:t>
            </a:r>
            <a:r>
              <a:rPr lang="de-AT" sz="2400" dirty="0" err="1">
                <a:solidFill>
                  <a:srgbClr val="000000"/>
                </a:solidFill>
              </a:rPr>
              <a:t>only</a:t>
            </a:r>
            <a:r>
              <a:rPr lang="de-AT" sz="2400" dirty="0">
                <a:solidFill>
                  <a:srgbClr val="000000"/>
                </a:solidFill>
              </a:rPr>
              <a:t> (BL 3 R2 / SV 2.2) 2026-27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Alle Korridore mit ETCS befahrbar 2030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rgbClr val="000000"/>
                </a:solidFill>
              </a:rPr>
              <a:t>Weststrecke ETCS </a:t>
            </a:r>
            <a:r>
              <a:rPr lang="de-AT" sz="2400" dirty="0" err="1">
                <a:solidFill>
                  <a:srgbClr val="000000"/>
                </a:solidFill>
              </a:rPr>
              <a:t>only</a:t>
            </a:r>
            <a:r>
              <a:rPr lang="de-AT" sz="2400" dirty="0">
                <a:solidFill>
                  <a:srgbClr val="000000"/>
                </a:solidFill>
              </a:rPr>
              <a:t> 2032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Auslauf Baseline 2.3.0.d (SV 1.1) Kompatibilität 2032</a:t>
            </a:r>
            <a:endParaRPr lang="de-DE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rgbClr val="000000"/>
                </a:solidFill>
              </a:rPr>
              <a:t>GSM-R Obsoleszenz 2035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Einführung von FRMCS ab 2027, verbindliche Nutzung ab 2035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0000"/>
                </a:solidFill>
              </a:rPr>
              <a:t> (Kompatibilität zu BL 3 / SV 2.3 in Abhängigkeit der TSI; ansonsten BL 4 / SV 3.0)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83539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BBC5-9982-4275-149B-2D6DFA15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7E153B3-A6AC-0D21-0700-1EF0040C46CE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F390BC-0144-057B-A610-C6A2283DF656}"/>
              </a:ext>
            </a:extLst>
          </p:cNvPr>
          <p:cNvSpPr txBox="1"/>
          <p:nvPr/>
        </p:nvSpPr>
        <p:spPr>
          <a:xfrm>
            <a:off x="594835" y="1323599"/>
            <a:ext cx="8716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B6F423-5235-6FC3-3E4B-418F34BE8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980"/>
            <a:ext cx="9888057" cy="60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5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0AB0A-ADAA-071C-A39D-1C63DEED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07368CE-9B75-90F6-8185-189820CAEA9B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41AB1D-AAA5-CBD2-8FEA-A34A16CAD5C8}"/>
              </a:ext>
            </a:extLst>
          </p:cNvPr>
          <p:cNvSpPr txBox="1"/>
          <p:nvPr/>
        </p:nvSpPr>
        <p:spPr>
          <a:xfrm>
            <a:off x="867269" y="688158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Zugsicherung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86A0B3-26C8-AFED-D20F-0C96166E15D1}"/>
              </a:ext>
            </a:extLst>
          </p:cNvPr>
          <p:cNvSpPr txBox="1"/>
          <p:nvPr/>
        </p:nvSpPr>
        <p:spPr>
          <a:xfrm>
            <a:off x="594835" y="1323599"/>
            <a:ext cx="87163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ETCS – Problematik für Infrastruktur und Eisenbahnunternehmen !!!</a:t>
            </a:r>
          </a:p>
          <a:p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Migrationszeit dauert – länderspezifisch -  ~ 3 Jahrzehnte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Fahrzeuge müssen daher zumeist mit mehreren Systemen ausgestattet sein.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Transitionen von System A auf System B (z.B. PZB auf ETCS L2) </a:t>
            </a:r>
            <a:r>
              <a:rPr lang="de-DE" b="1" dirty="0"/>
              <a:t>während der Fahrt </a:t>
            </a:r>
            <a:r>
              <a:rPr lang="de-DE" dirty="0"/>
              <a:t>ist ein extrem teures Sicherheitsfeature…… für einen vernünftigen Fahrplan jedoch </a:t>
            </a:r>
            <a:r>
              <a:rPr lang="de-DE" dirty="0" err="1"/>
              <a:t>unerläßlich</a:t>
            </a:r>
            <a:r>
              <a:rPr lang="de-DE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„Ausgabestand der TSI“ – Stand der Technik – passt nicht zur Migrationszeit; d.h. auf die Fahrzeugflotte kommt zumindest alle 5 -10 Jahre ein Softwareupdate bzw. ein Technologiesprung (Rechnertausch) zu! – Kosten von ~ € 30.000 – 350.000,- pro Fahrzeug mit Führerstand.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D46298-B0F9-9425-9114-BB6918D59AD6}"/>
              </a:ext>
            </a:extLst>
          </p:cNvPr>
          <p:cNvSpPr txBox="1"/>
          <p:nvPr/>
        </p:nvSpPr>
        <p:spPr>
          <a:xfrm>
            <a:off x="6489357" y="6329984"/>
            <a:ext cx="286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*) </a:t>
            </a:r>
            <a:r>
              <a:rPr lang="de-DE" sz="1400" b="1" u="sng" dirty="0"/>
              <a:t>E</a:t>
            </a:r>
            <a:r>
              <a:rPr lang="de-DE" sz="1400" dirty="0"/>
              <a:t>uropean </a:t>
            </a:r>
            <a:r>
              <a:rPr lang="de-DE" sz="1400" b="1" u="sng" dirty="0"/>
              <a:t>T</a:t>
            </a:r>
            <a:r>
              <a:rPr lang="de-DE" sz="1400" dirty="0"/>
              <a:t>rain </a:t>
            </a:r>
            <a:r>
              <a:rPr lang="de-DE" sz="1400" b="1" u="sng" dirty="0"/>
              <a:t>C</a:t>
            </a:r>
            <a:r>
              <a:rPr lang="de-DE" sz="1400" dirty="0"/>
              <a:t>ontrol </a:t>
            </a:r>
            <a:r>
              <a:rPr lang="de-DE" sz="1400" b="1" u="sng" dirty="0"/>
              <a:t>S</a:t>
            </a:r>
            <a:r>
              <a:rPr lang="de-DE" sz="1400" dirty="0"/>
              <a:t>ystem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5958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3EDA3CC-7718-493B-81CE-1F99E2F3091F}" type="slidenum">
              <a:rPr lang="de-AT" altLang="de-DE"/>
              <a:pPr/>
              <a:t>35</a:t>
            </a:fld>
            <a:endParaRPr lang="de-AT" alt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1B00A6-735F-0BA3-F92A-57696CC5C71B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pic>
        <p:nvPicPr>
          <p:cNvPr id="10" name="Grafik 9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8BC66C7-6FC6-BAE4-EF7E-E7794B0F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2099968" y="670989"/>
            <a:ext cx="5338394" cy="60320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9DEE612-3D49-3259-4D11-098998ABF9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6112785" y="3497500"/>
            <a:ext cx="2124371" cy="1933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89F1E3-30DB-B1B2-3D21-25FDCBBB30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1208708" y="1167973"/>
            <a:ext cx="2517860" cy="1785204"/>
          </a:xfrm>
          <a:prstGeom prst="rect">
            <a:avLst/>
          </a:prstGeom>
        </p:spPr>
      </p:pic>
      <p:pic>
        <p:nvPicPr>
          <p:cNvPr id="6" name="Picture 2" descr="C:\Users\swalter\Desktop\Bilder SIGNON\People at work outside\Belgien\IMG_6847_Brüssel Süd_SATengine Belgien Naundorf Kamerajustieren.JPG">
            <a:extLst>
              <a:ext uri="{FF2B5EF4-FFF2-40B4-BE49-F238E27FC236}">
                <a16:creationId xmlns:a16="http://schemas.microsoft.com/office/drawing/2014/main" id="{3DCB8443-0690-46B4-7532-39716472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3000"/>
          </a:blip>
          <a:stretch>
            <a:fillRect/>
          </a:stretch>
        </p:blipFill>
        <p:spPr bwMode="auto">
          <a:xfrm>
            <a:off x="2467638" y="4362625"/>
            <a:ext cx="1978446" cy="1486048"/>
          </a:xfrm>
          <a:prstGeom prst="roundRect">
            <a:avLst>
              <a:gd name="adj" fmla="val 5146"/>
            </a:avLst>
          </a:prstGeom>
          <a:solidFill>
            <a:srgbClr val="FFFFFF">
              <a:shade val="8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873750-4B0A-ADF8-8480-6047A8DCAF37}"/>
              </a:ext>
            </a:extLst>
          </p:cNvPr>
          <p:cNvSpPr txBox="1"/>
          <p:nvPr/>
        </p:nvSpPr>
        <p:spPr>
          <a:xfrm rot="20703301">
            <a:off x="1552075" y="2436857"/>
            <a:ext cx="6801862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4000" dirty="0"/>
              <a:t>Ist die Schiene</a:t>
            </a:r>
          </a:p>
          <a:p>
            <a:r>
              <a:rPr lang="de-AT" sz="4000" dirty="0"/>
              <a:t>konkurrenzfähig zur Straße ?</a:t>
            </a:r>
          </a:p>
        </p:txBody>
      </p:sp>
    </p:spTree>
    <p:extLst>
      <p:ext uri="{BB962C8B-B14F-4D97-AF65-F5344CB8AC3E}">
        <p14:creationId xmlns:p14="http://schemas.microsoft.com/office/powerpoint/2010/main" val="25099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A194-810D-D329-8F05-4FD090C4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47F64377-C3C4-3C2A-0FF4-C51CBA8D3C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3EDA3CC-7718-493B-81CE-1F99E2F3091F}" type="slidenum">
              <a:rPr lang="de-AT" altLang="de-DE"/>
              <a:pPr/>
              <a:t>36</a:t>
            </a:fld>
            <a:endParaRPr lang="de-AT" alt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C14A50-F46C-EE9F-E6C3-23E087D6EA8A}"/>
              </a:ext>
            </a:extLst>
          </p:cNvPr>
          <p:cNvSpPr/>
          <p:nvPr/>
        </p:nvSpPr>
        <p:spPr>
          <a:xfrm>
            <a:off x="4673602" y="2864991"/>
            <a:ext cx="47644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Danke für die </a:t>
            </a:r>
          </a:p>
          <a:p>
            <a:pPr algn="ctr"/>
            <a:r>
              <a:rPr lang="de-DE" sz="4400" b="1" cap="none" spc="0" dirty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Aufmerksamkeit!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2408E-8048-A7EA-B6E2-3A280D62E213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pic>
        <p:nvPicPr>
          <p:cNvPr id="4" name="Grafik 3" descr="Ein Bild, das Text, Kleidung, Fahrzeug, Mann enthält.&#10;&#10;Automatisch generierte Beschreibung">
            <a:extLst>
              <a:ext uri="{FF2B5EF4-FFF2-40B4-BE49-F238E27FC236}">
                <a16:creationId xmlns:a16="http://schemas.microsoft.com/office/drawing/2014/main" id="{73D1385C-245B-DED9-C01F-6FE66671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" y="1131598"/>
            <a:ext cx="3866382" cy="52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9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BED507-0922-4A2C-C2DB-29DD55742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4</a:t>
            </a:fld>
            <a:endParaRPr lang="de-AT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4899F6-EDCA-E396-417E-291D353A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8" y="1362201"/>
            <a:ext cx="9341963" cy="49601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CAEBCD7-2BFC-06DA-F7A7-073B7F2B950B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B845-8721-D501-40A4-93E2C127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EECD4C-B58C-599A-7EA7-B74B21256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5</a:t>
            </a:fld>
            <a:endParaRPr lang="de-AT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DD73B8-95E5-484A-F885-1103631F885B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429B96-E075-724F-43BC-33325A86D943}"/>
              </a:ext>
            </a:extLst>
          </p:cNvPr>
          <p:cNvSpPr txBox="1"/>
          <p:nvPr/>
        </p:nvSpPr>
        <p:spPr>
          <a:xfrm>
            <a:off x="1207911" y="670989"/>
            <a:ext cx="572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Zahlen, Daten, Fakten der ÖBB Infrastruktur</a:t>
            </a:r>
          </a:p>
          <a:p>
            <a:r>
              <a:rPr lang="de-DE" dirty="0"/>
              <a:t> 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3E9C73-65DD-EB8E-AD7A-1FADDFD27EA2}"/>
              </a:ext>
            </a:extLst>
          </p:cNvPr>
          <p:cNvSpPr txBox="1"/>
          <p:nvPr/>
        </p:nvSpPr>
        <p:spPr>
          <a:xfrm>
            <a:off x="524283" y="1440430"/>
            <a:ext cx="4465230" cy="368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</a:pPr>
            <a:endParaRPr lang="de-DE" sz="1800" b="1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4.935 km Streckennetz (</a:t>
            </a:r>
            <a:r>
              <a:rPr lang="de-DE" sz="1800" b="1" i="0" dirty="0" err="1">
                <a:solidFill>
                  <a:srgbClr val="000000"/>
                </a:solidFill>
                <a:effectLst/>
                <a:latin typeface="Frutiger Next Light"/>
              </a:rPr>
              <a:t>Baulänge</a:t>
            </a: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)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12.919 Weichen, davon 10.348 beheizt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25.888 Signale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5 Betriebsführungszentralen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1.031 Bahnhöfe und Haltestellen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99 </a:t>
            </a:r>
            <a:r>
              <a:rPr lang="de-DE" sz="1800" b="1" i="0" dirty="0" err="1">
                <a:solidFill>
                  <a:srgbClr val="000000"/>
                </a:solidFill>
                <a:effectLst/>
                <a:latin typeface="Frutiger Next Light"/>
              </a:rPr>
              <a:t>Verschubstandorte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endParaRPr lang="de-AT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1857DF-D4B7-C1B8-71AA-03FD9695EF62}"/>
              </a:ext>
            </a:extLst>
          </p:cNvPr>
          <p:cNvSpPr txBox="1"/>
          <p:nvPr/>
        </p:nvSpPr>
        <p:spPr>
          <a:xfrm>
            <a:off x="5120231" y="1975556"/>
            <a:ext cx="3306033" cy="3221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6.634 Brücken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259 Tunnel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2.929 Eisenbahnkreuzungen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9 Wasserkraftwerke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7 Güterzentren und Terminals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1800" b="1" i="0" dirty="0">
                <a:solidFill>
                  <a:srgbClr val="000000"/>
                </a:solidFill>
                <a:effectLst/>
                <a:latin typeface="Frutiger Next Light"/>
              </a:rPr>
              <a:t>3.595 Gebäude</a:t>
            </a:r>
            <a:endParaRPr lang="de-DE" sz="1800" b="0" i="0" dirty="0">
              <a:solidFill>
                <a:srgbClr val="000000"/>
              </a:solidFill>
              <a:effectLst/>
              <a:latin typeface="Frutiger Next Light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813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281B65-262E-8CD5-4628-DC4B8A6AD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6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F86F71F-E70E-E706-3D60-A5E05C97AB20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716953-9984-2760-7B9E-94EEA9CF8D48}"/>
              </a:ext>
            </a:extLst>
          </p:cNvPr>
          <p:cNvSpPr txBox="1"/>
          <p:nvPr/>
        </p:nvSpPr>
        <p:spPr>
          <a:xfrm>
            <a:off x="999241" y="1401598"/>
            <a:ext cx="755086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Bahnsysteme – rechtlicher Rahmen: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Bahnsysteme wurden bis ~ ins Jahr 2000 rein durch </a:t>
            </a:r>
            <a:r>
              <a:rPr lang="de-DE" b="1" dirty="0"/>
              <a:t>UIC</a:t>
            </a:r>
            <a:r>
              <a:rPr lang="de-DE" dirty="0"/>
              <a:t>*- „Normen“, ergänzt durch betriebsinterne - oft auch erzeugerspezifische „Normen“ spezifiziert.  = 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„Wildwuchs“ </a:t>
            </a:r>
            <a:r>
              <a:rPr lang="de-DE" b="1" dirty="0"/>
              <a:t>(UIC - Mitglieder können „alle“ Bahnen  – weltweit sein) </a:t>
            </a:r>
            <a:r>
              <a:rPr lang="de-DE" sz="1600" b="1" dirty="0">
                <a:hlinkClick r:id="rId2"/>
              </a:rPr>
              <a:t>https://uic.org/</a:t>
            </a:r>
            <a:r>
              <a:rPr lang="de-DE" sz="1600" b="1" dirty="0"/>
              <a:t> </a:t>
            </a:r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UIC leistete auch bei Forschung und Entwicklung Pionierarbeit. </a:t>
            </a:r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Richtlinien und Vertragswerke zur kommerziellen Abwicklung von komplexen Transporten wie z.B. Gefahrgut im internationalen Verkehr </a:t>
            </a:r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…..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F1551-21C6-7DA0-0F4A-21E323623CD1}"/>
              </a:ext>
            </a:extLst>
          </p:cNvPr>
          <p:cNvSpPr txBox="1"/>
          <p:nvPr/>
        </p:nvSpPr>
        <p:spPr>
          <a:xfrm>
            <a:off x="3901889" y="5981483"/>
            <a:ext cx="5522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*) Union Internationale des Chemins de 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668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2EBCC-DC1A-563A-8A87-D490497A5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DE5970-E13B-BD8B-AE30-C0AFA3D6FB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7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345A3D-F690-4D03-25E3-2C1DFD6242C0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282D3B-91AC-9CDF-2A6E-143F9D3578D9}"/>
              </a:ext>
            </a:extLst>
          </p:cNvPr>
          <p:cNvSpPr txBox="1"/>
          <p:nvPr/>
        </p:nvSpPr>
        <p:spPr>
          <a:xfrm>
            <a:off x="659876" y="1279049"/>
            <a:ext cx="802221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Bahnsysteme – rechtlicher Rahmen: </a:t>
            </a:r>
          </a:p>
          <a:p>
            <a:endParaRPr lang="de-DE" sz="8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Ab 2004 setzte sich die EU mit Verordnungen durch.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Gründung der ERA </a:t>
            </a:r>
            <a:r>
              <a:rPr lang="de-DE" sz="1800" i="1" dirty="0">
                <a:solidFill>
                  <a:srgbClr val="202122"/>
                </a:solidFill>
              </a:rPr>
              <a:t>(</a:t>
            </a:r>
            <a:r>
              <a:rPr lang="de-AT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 Railway Agency in </a:t>
            </a:r>
            <a:r>
              <a:rPr lang="de-AT" sz="1800" b="0" i="1" dirty="0">
                <a:effectLst/>
                <a:latin typeface="Linux Libertine"/>
              </a:rPr>
              <a:t>Valenciennes</a:t>
            </a:r>
            <a:r>
              <a:rPr lang="de-AT" sz="1800" b="0" i="0" dirty="0">
                <a:effectLst/>
                <a:latin typeface="Linux Libertine"/>
              </a:rPr>
              <a:t>)</a:t>
            </a:r>
            <a:r>
              <a:rPr lang="de-AT" sz="1800" dirty="0">
                <a:latin typeface="Linux Libertine"/>
              </a:rPr>
              <a:t> </a:t>
            </a:r>
            <a:r>
              <a:rPr lang="de-AT" sz="1400" b="1" dirty="0">
                <a:latin typeface="Linux Libertine"/>
                <a:hlinkClick r:id="rId3"/>
              </a:rPr>
              <a:t>https://www.era.europa.eu/</a:t>
            </a:r>
            <a:r>
              <a:rPr lang="de-AT" sz="1400" b="1" dirty="0">
                <a:latin typeface="Linux Libertine"/>
              </a:rPr>
              <a:t> </a:t>
            </a:r>
            <a:endParaRPr lang="de-AT" sz="1400" b="1" i="1" dirty="0">
              <a:solidFill>
                <a:srgbClr val="202122"/>
              </a:solidFill>
              <a:effectLst/>
            </a:endParaRPr>
          </a:p>
          <a:p>
            <a:pPr marL="76200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AT" sz="1800" i="1" dirty="0">
                <a:solidFill>
                  <a:srgbClr val="202122"/>
                </a:solidFill>
              </a:rPr>
              <a:t>Hauptaufgabe = </a:t>
            </a:r>
            <a:r>
              <a:rPr lang="de-DE" sz="1800" b="0" i="0" dirty="0">
                <a:solidFill>
                  <a:srgbClr val="202122"/>
                </a:solidFill>
                <a:effectLst/>
              </a:rPr>
              <a:t>Stärkung der </a:t>
            </a:r>
            <a:r>
              <a:rPr lang="de-DE" sz="1800" u="sng" dirty="0">
                <a:solidFill>
                  <a:srgbClr val="C00000"/>
                </a:solidFill>
              </a:rPr>
              <a:t>Sicherheit </a:t>
            </a:r>
            <a:r>
              <a:rPr lang="de-DE" sz="1800" u="sng" dirty="0">
                <a:solidFill>
                  <a:srgbClr val="FF0000"/>
                </a:solidFill>
              </a:rPr>
              <a:t> </a:t>
            </a:r>
            <a:r>
              <a:rPr lang="de-DE" sz="1800" dirty="0">
                <a:solidFill>
                  <a:srgbClr val="0645AD"/>
                </a:solidFill>
              </a:rPr>
              <a:t> </a:t>
            </a:r>
            <a:r>
              <a:rPr lang="de-DE" sz="1800" u="sng" dirty="0">
                <a:solidFill>
                  <a:srgbClr val="FF0000"/>
                </a:solidFill>
              </a:rPr>
              <a:t>  </a:t>
            </a:r>
            <a:r>
              <a:rPr lang="de-DE" sz="1800" b="0" i="0" dirty="0">
                <a:solidFill>
                  <a:srgbClr val="202122"/>
                </a:solidFill>
                <a:effectLst/>
              </a:rPr>
              <a:t>und </a:t>
            </a:r>
            <a:r>
              <a:rPr lang="de-DE" sz="1800" b="0" i="0" u="none" strike="noStrike" dirty="0">
                <a:solidFill>
                  <a:srgbClr val="C00000"/>
                </a:solidFill>
                <a:effectLst/>
                <a:hlinkClick r:id="rId4" tooltip="Interoperabilität im Schienenverkeh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Interoperabilität</a:t>
            </a:r>
            <a:r>
              <a:rPr lang="de-DE" sz="1800" b="0" i="0" dirty="0">
                <a:solidFill>
                  <a:srgbClr val="202122"/>
                </a:solidFill>
                <a:effectLst/>
              </a:rPr>
              <a:t> des </a:t>
            </a:r>
            <a:r>
              <a:rPr lang="de-DE" sz="1800" b="0" i="0" u="none" strike="noStrike" dirty="0">
                <a:solidFill>
                  <a:srgbClr val="C00000"/>
                </a:solidFill>
                <a:effectLst/>
                <a:hlinkClick r:id="rId5" tooltip="Bahn (Verkeh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Schienenverkehrs</a:t>
            </a:r>
            <a:r>
              <a:rPr lang="de-DE" sz="1800" b="0" i="0" dirty="0">
                <a:solidFill>
                  <a:srgbClr val="202122"/>
                </a:solidFill>
                <a:effectLst/>
              </a:rPr>
              <a:t> in der </a:t>
            </a:r>
            <a:r>
              <a:rPr lang="de-DE" sz="1800" b="0" i="0" u="none" strike="noStrike" dirty="0">
                <a:solidFill>
                  <a:srgbClr val="0645AD"/>
                </a:solidFill>
                <a:effectLst/>
                <a:hlinkClick r:id="rId6" tooltip="Europäische Union"/>
              </a:rPr>
              <a:t>EU</a:t>
            </a:r>
            <a:endParaRPr lang="de-DE" sz="1800" b="0" i="0" u="none" strike="noStrike" dirty="0">
              <a:solidFill>
                <a:srgbClr val="0645AD"/>
              </a:solidFill>
              <a:effectLst/>
            </a:endParaRPr>
          </a:p>
          <a:p>
            <a:pPr marL="76200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AT" sz="1800" i="1" dirty="0">
                <a:solidFill>
                  <a:srgbClr val="202122"/>
                </a:solidFill>
              </a:rPr>
              <a:t>arbeitet direkt dem Europäischen Parlament zu.</a:t>
            </a:r>
            <a:endParaRPr lang="de-AT" sz="1800" b="1" i="1" dirty="0">
              <a:solidFill>
                <a:srgbClr val="202122"/>
              </a:solidFill>
            </a:endParaRPr>
          </a:p>
          <a:p>
            <a:pPr marL="762000" lvl="1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DE" sz="1800" b="1" dirty="0"/>
              <a:t>Für Bahnsysteme wurden </a:t>
            </a:r>
            <a:r>
              <a:rPr lang="de-DE" sz="1800" b="1" dirty="0" err="1"/>
              <a:t>TSI‘s</a:t>
            </a:r>
            <a:r>
              <a:rPr lang="de-DE" sz="1800" b="1" dirty="0"/>
              <a:t> </a:t>
            </a:r>
            <a:r>
              <a:rPr lang="de-DE" sz="1600" b="1" dirty="0"/>
              <a:t>(</a:t>
            </a:r>
            <a:r>
              <a:rPr lang="de-DE" sz="1600" b="1" u="sng" dirty="0"/>
              <a:t>T</a:t>
            </a:r>
            <a:r>
              <a:rPr lang="de-DE" sz="1600" b="1" dirty="0"/>
              <a:t>echnische </a:t>
            </a:r>
            <a:r>
              <a:rPr lang="de-DE" sz="1600" b="1" u="sng" dirty="0"/>
              <a:t>S</a:t>
            </a:r>
            <a:r>
              <a:rPr lang="de-DE" sz="1600" b="1" dirty="0"/>
              <a:t>pezifikationen für </a:t>
            </a:r>
            <a:r>
              <a:rPr lang="de-DE" sz="1600" b="1" u="sng" dirty="0"/>
              <a:t>I</a:t>
            </a:r>
            <a:r>
              <a:rPr lang="de-DE" sz="1600" b="1" dirty="0"/>
              <a:t>nteroperabilität) veröffentlicht. Umsetzung erfolgt über eine Interoperabilitätsrichtlinie (4. Eisenbahnpaket) und die nationale Gesetzgebung. (Auszug wichtiger TSI)</a:t>
            </a:r>
          </a:p>
          <a:p>
            <a:pPr marL="762000" lvl="1" indent="-342900">
              <a:buFont typeface="Courier New" panose="02070309020205020404" pitchFamily="49" charset="0"/>
              <a:buChar char="o"/>
            </a:pPr>
            <a:endParaRPr lang="de-DE" sz="800" b="1" dirty="0"/>
          </a:p>
          <a:p>
            <a:pPr marL="1182688" lvl="2" indent="-342900">
              <a:buFont typeface="Courier New" panose="02070309020205020404" pitchFamily="49" charset="0"/>
              <a:buChar char="o"/>
            </a:pPr>
            <a:r>
              <a:rPr lang="de-DE" sz="1600" b="1" dirty="0"/>
              <a:t>TSI-INF	Infrastruktur</a:t>
            </a:r>
          </a:p>
          <a:p>
            <a:pPr marL="1182688" lvl="2" indent="-342900">
              <a:buFont typeface="Courier New" panose="02070309020205020404" pitchFamily="49" charset="0"/>
              <a:buChar char="o"/>
            </a:pPr>
            <a:r>
              <a:rPr lang="de-DE" sz="1600" b="1" dirty="0"/>
              <a:t>TSI-SRT	Sicherheit in Eisenbahntunnels</a:t>
            </a:r>
          </a:p>
          <a:p>
            <a:pPr marL="1182688" lvl="2" indent="-342900">
              <a:buFont typeface="Courier New" panose="02070309020205020404" pitchFamily="49" charset="0"/>
              <a:buChar char="o"/>
            </a:pPr>
            <a:r>
              <a:rPr lang="de-DE" sz="1600" b="1" dirty="0"/>
              <a:t>TSI-ENE	Energie</a:t>
            </a:r>
          </a:p>
          <a:p>
            <a:pPr marL="1182688" lvl="2" indent="-342900">
              <a:buFont typeface="Courier New" panose="02070309020205020404" pitchFamily="49" charset="0"/>
              <a:buChar char="o"/>
            </a:pPr>
            <a:r>
              <a:rPr lang="de-DE" sz="1600" b="1" dirty="0">
                <a:solidFill>
                  <a:srgbClr val="FF0000"/>
                </a:solidFill>
              </a:rPr>
              <a:t>TSI-CCS             Zugsicherung (Control Command &amp; </a:t>
            </a:r>
            <a:r>
              <a:rPr lang="de-DE" sz="1600" b="1" dirty="0" err="1">
                <a:solidFill>
                  <a:srgbClr val="FF0000"/>
                </a:solidFill>
              </a:rPr>
              <a:t>Signalling</a:t>
            </a:r>
            <a:r>
              <a:rPr lang="de-DE" sz="1600" b="1" dirty="0">
                <a:solidFill>
                  <a:srgbClr val="FF0000"/>
                </a:solidFill>
              </a:rPr>
              <a:t>)</a:t>
            </a:r>
          </a:p>
          <a:p>
            <a:pPr marL="1182688" lvl="2" indent="-342900">
              <a:buFont typeface="Courier New" panose="02070309020205020404" pitchFamily="49" charset="0"/>
              <a:buChar char="o"/>
            </a:pPr>
            <a:r>
              <a:rPr lang="de-DE" sz="1600" b="1" dirty="0"/>
              <a:t>TSI-LOC&amp;PAS 	Fahrzeuge (</a:t>
            </a:r>
            <a:r>
              <a:rPr lang="de-DE" sz="1600" b="1" dirty="0" err="1"/>
              <a:t>ausg</a:t>
            </a:r>
            <a:r>
              <a:rPr lang="de-DE" sz="1600" b="1" dirty="0"/>
              <a:t>. Güterwagen und Baufahrzeuge)</a:t>
            </a:r>
          </a:p>
          <a:p>
            <a:pPr marL="1125538" lvl="2" indent="-285750">
              <a:buFont typeface="Courier New" panose="02070309020205020404" pitchFamily="49" charset="0"/>
              <a:buChar char="o"/>
            </a:pPr>
            <a:r>
              <a:rPr lang="de-DE" sz="1600" b="1" dirty="0"/>
              <a:t> TSI-PRM	</a:t>
            </a:r>
            <a:r>
              <a:rPr lang="en-US" sz="1800" b="1" i="0" dirty="0">
                <a:effectLst/>
                <a:latin typeface="system-ui"/>
              </a:rPr>
              <a:t>Persons with Disabilities and with Reduced Mobility</a:t>
            </a:r>
          </a:p>
          <a:p>
            <a:pPr marL="1125538" lvl="2" indent="-285750"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system-ui"/>
              </a:rPr>
              <a:t>  TSI-</a:t>
            </a:r>
            <a:r>
              <a:rPr lang="en-US" sz="1800" b="1" i="0" dirty="0">
                <a:effectLst/>
                <a:latin typeface="system-ui"/>
              </a:rPr>
              <a:t> Noise ………</a:t>
            </a:r>
          </a:p>
        </p:txBody>
      </p:sp>
    </p:spTree>
    <p:extLst>
      <p:ext uri="{BB962C8B-B14F-4D97-AF65-F5344CB8AC3E}">
        <p14:creationId xmlns:p14="http://schemas.microsoft.com/office/powerpoint/2010/main" val="2345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8454-DB34-9780-2C75-8AB076970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DC2398-E602-CDFD-2C76-09892B1A0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8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7400EC-6783-D9A1-6511-EE4EB6EF94AE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21E546-657E-9C18-84FF-07FECC043767}"/>
              </a:ext>
            </a:extLst>
          </p:cNvPr>
          <p:cNvSpPr txBox="1"/>
          <p:nvPr/>
        </p:nvSpPr>
        <p:spPr>
          <a:xfrm>
            <a:off x="2904313" y="670989"/>
            <a:ext cx="1843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 Ziel der EU: </a:t>
            </a:r>
            <a:endParaRPr lang="de-DE" sz="16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51F9B-0081-19E3-1C5D-D0D43578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768"/>
            <a:ext cx="9906000" cy="44284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171700-A750-D572-5AAF-08FA8986D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549" y="5631943"/>
            <a:ext cx="911994" cy="5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F55045-CE96-A277-0DF7-729C80DE0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4015-A62E-4F79-9314-9BEBEF3185D5}" type="slidenum">
              <a:rPr lang="de-AT" altLang="de-DE" smtClean="0"/>
              <a:pPr/>
              <a:t>9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B35AE6-1A57-48F8-57EE-38AD1350F4D7}"/>
              </a:ext>
            </a:extLst>
          </p:cNvPr>
          <p:cNvSpPr txBox="1"/>
          <p:nvPr/>
        </p:nvSpPr>
        <p:spPr>
          <a:xfrm>
            <a:off x="838985" y="301657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ÖBB im Umfeld europäischer Bahnsysteme  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387612-10F6-A6A6-84F6-F1440A2E1EF5}"/>
              </a:ext>
            </a:extLst>
          </p:cNvPr>
          <p:cNvSpPr txBox="1"/>
          <p:nvPr/>
        </p:nvSpPr>
        <p:spPr>
          <a:xfrm>
            <a:off x="309563" y="878951"/>
            <a:ext cx="935038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Heute wird nach </a:t>
            </a:r>
            <a:r>
              <a:rPr lang="de-DE" dirty="0" err="1"/>
              <a:t>TSI‘s</a:t>
            </a:r>
            <a:r>
              <a:rPr lang="de-DE" dirty="0"/>
              <a:t> gemäß Eisenbahngesetz 1957 (2022)  gebaut –</a:t>
            </a:r>
          </a:p>
          <a:p>
            <a:r>
              <a:rPr lang="de-DE" dirty="0"/>
              <a:t>	also „Interoperabel“ </a:t>
            </a:r>
            <a:r>
              <a:rPr lang="de-DE" sz="1400" dirty="0"/>
              <a:t>(EU-VO sind für Mitgliedstaaten bindend)</a:t>
            </a:r>
          </a:p>
          <a:p>
            <a:endParaRPr lang="de-DE" sz="1600" b="1" dirty="0"/>
          </a:p>
          <a:p>
            <a:endParaRPr lang="de-DE" sz="1600" b="1" dirty="0"/>
          </a:p>
          <a:p>
            <a:pPr marL="7620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dirty="0"/>
              <a:t>Auszug </a:t>
            </a:r>
            <a:r>
              <a:rPr lang="de-DE" sz="2000" b="1" dirty="0" err="1"/>
              <a:t>EisbG</a:t>
            </a:r>
            <a:r>
              <a:rPr lang="de-DE" sz="2000" b="1" dirty="0"/>
              <a:t> 2022 Teilstück 8</a:t>
            </a:r>
          </a:p>
          <a:p>
            <a:r>
              <a:rPr lang="de-DE" sz="1600" dirty="0"/>
              <a:t>	</a:t>
            </a:r>
            <a:r>
              <a:rPr lang="de-DE" sz="1600" b="1" dirty="0"/>
              <a:t>Interoperabilität </a:t>
            </a:r>
          </a:p>
          <a:p>
            <a:r>
              <a:rPr lang="de-DE" sz="1600" dirty="0"/>
              <a:t>	1.Hauptstück  (Geltungsbereich, Zweck)</a:t>
            </a:r>
          </a:p>
          <a:p>
            <a:r>
              <a:rPr lang="de-DE" sz="1600" dirty="0"/>
              <a:t>	Geltungsbereich </a:t>
            </a:r>
          </a:p>
          <a:p>
            <a:endParaRPr lang="de-DE" sz="1600" dirty="0"/>
          </a:p>
          <a:p>
            <a:pPr lvl="1" indent="0"/>
            <a:r>
              <a:rPr lang="de-DE" sz="1600" dirty="0"/>
              <a:t>	 §86. (1) Dieser Gesetzesteil gilt für zum österreichischen Eisenbahnsystem gehörige </a:t>
            </a:r>
          </a:p>
          <a:p>
            <a:pPr lvl="1" indent="0"/>
            <a:r>
              <a:rPr lang="de-DE" sz="1600" dirty="0"/>
              <a:t>	</a:t>
            </a:r>
            <a:r>
              <a:rPr lang="de-DE" sz="1600" dirty="0">
                <a:solidFill>
                  <a:srgbClr val="FF0000"/>
                </a:solidFill>
              </a:rPr>
              <a:t>Hauptbahnen und vernetzte Nebenbahnen </a:t>
            </a:r>
            <a:r>
              <a:rPr lang="de-DE" sz="1600" dirty="0"/>
              <a:t>sowie für Schienenfahrzeuge, die auf </a:t>
            </a:r>
          </a:p>
          <a:p>
            <a:pPr lvl="1" indent="0"/>
            <a:r>
              <a:rPr lang="de-DE" sz="1600" dirty="0"/>
              <a:t>	solchen Eisenbahnen betrieben oder betrieben werden sollen. </a:t>
            </a:r>
          </a:p>
          <a:p>
            <a:pPr lvl="1" indent="0"/>
            <a:endParaRPr lang="de-DE" sz="1600" dirty="0"/>
          </a:p>
          <a:p>
            <a:pPr lvl="1" indent="0"/>
            <a:r>
              <a:rPr lang="de-DE" sz="1600" dirty="0"/>
              <a:t>	(2) </a:t>
            </a:r>
            <a:r>
              <a:rPr lang="de-DE" sz="1600" b="1" dirty="0"/>
              <a:t>Dieser Gesetzesteil gilt nicht für</a:t>
            </a:r>
            <a:r>
              <a:rPr lang="de-DE" sz="1600" dirty="0"/>
              <a:t>: </a:t>
            </a:r>
          </a:p>
          <a:p>
            <a:pPr lvl="1" indent="0"/>
            <a:r>
              <a:rPr lang="de-DE" sz="1600" dirty="0"/>
              <a:t>	1. </a:t>
            </a:r>
            <a:r>
              <a:rPr lang="de-DE" sz="1600" dirty="0">
                <a:solidFill>
                  <a:srgbClr val="FF0000"/>
                </a:solidFill>
              </a:rPr>
              <a:t>vernetzte Nebenbahnen</a:t>
            </a:r>
            <a:r>
              <a:rPr lang="de-DE" sz="1600" dirty="0"/>
              <a:t>, die von Hauptbahnen </a:t>
            </a:r>
            <a:r>
              <a:rPr lang="de-DE" sz="1600" b="1" dirty="0">
                <a:solidFill>
                  <a:srgbClr val="FF0000"/>
                </a:solidFill>
              </a:rPr>
              <a:t>funktional</a:t>
            </a:r>
            <a:r>
              <a:rPr lang="de-DE" sz="1600" b="1" dirty="0"/>
              <a:t> </a:t>
            </a:r>
            <a:r>
              <a:rPr lang="de-DE" sz="1600" dirty="0"/>
              <a:t>getrennt 	sind und die </a:t>
            </a:r>
          </a:p>
          <a:p>
            <a:pPr lvl="1" indent="0"/>
            <a:r>
              <a:rPr lang="de-DE" sz="1600" dirty="0"/>
              <a:t>	nur für die Personenbeförderung im örtlichen Verkehr, im Stadt- oder Vorortverkehr </a:t>
            </a:r>
          </a:p>
          <a:p>
            <a:pPr lvl="1" indent="0"/>
            <a:r>
              <a:rPr lang="de-DE" sz="1600" dirty="0"/>
              <a:t>	genützt werden; </a:t>
            </a:r>
          </a:p>
          <a:p>
            <a:pPr lvl="1" indent="0"/>
            <a:r>
              <a:rPr lang="de-DE" sz="1600" dirty="0"/>
              <a:t>	2. Infrastrukturen und Schienenfahrzeuge, die ausschließlich für den lokal begrenzten </a:t>
            </a:r>
          </a:p>
          <a:p>
            <a:pPr lvl="1" indent="0"/>
            <a:r>
              <a:rPr lang="de-DE" sz="1600" dirty="0"/>
              <a:t>	Einsatz oder ausschließlich für historische oder touristische Zwecke genutzt werden;</a:t>
            </a:r>
            <a:endParaRPr lang="de-DE" sz="2000" b="1" dirty="0"/>
          </a:p>
          <a:p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5603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Querformat">
  <a:themeElements>
    <a:clrScheme name="Benutzerdefiniert 30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7B0E07"/>
      </a:accent6>
      <a:hlink>
        <a:srgbClr val="E2002A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05.04.2012 10:14:04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05.04.2012 10:14:04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05.04.2012 10:14:04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ADD795BDD5A54DB0B418AC5B197B4B" ma:contentTypeVersion="17" ma:contentTypeDescription="Ein neues Dokument erstellen." ma:contentTypeScope="" ma:versionID="691907e0f49a48e396427c73833c3a2e">
  <xsd:schema xmlns:xsd="http://www.w3.org/2001/XMLSchema" xmlns:xs="http://www.w3.org/2001/XMLSchema" xmlns:p="http://schemas.microsoft.com/office/2006/metadata/properties" xmlns:ns2="237f02c6-e7df-4e04-b4eb-d31899bf449d" xmlns:ns3="6d385cde-bbc8-4e2c-8c6b-f12478a8c21c" xmlns:ns4="cf193c17-2339-4e4a-bf96-785d7e055226" targetNamespace="http://schemas.microsoft.com/office/2006/metadata/properties" ma:root="true" ma:fieldsID="794441e0491162c1873b420f3d4b49e8" ns2:_="" ns3:_="" ns4:_="">
    <xsd:import namespace="237f02c6-e7df-4e04-b4eb-d31899bf449d"/>
    <xsd:import namespace="6d385cde-bbc8-4e2c-8c6b-f12478a8c21c"/>
    <xsd:import namespace="cf193c17-2339-4e4a-bf96-785d7e0552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kumentenstatus" minOccurs="0"/>
                <xsd:element ref="ns2:Klassifizierung_x0020_Vertraulichkeit" minOccurs="0"/>
                <xsd:element ref="ns2:Gültig_x0020_von" minOccurs="0"/>
                <xsd:element ref="ns2:Gültig_x0020_bis" minOccurs="0"/>
                <xsd:element ref="ns2:Inhalt" minOccurs="0"/>
                <xsd:element ref="ns3:SP_x0020_Nummer"/>
                <xsd:element ref="ns3:Datum_x0020_SP" minOccurs="0"/>
                <xsd:element ref="ns4:TOP" minOccurs="0"/>
                <xsd:element ref="ns3:Ersteller0" minOccurs="0"/>
                <xsd:element ref="ns3:Unterlagenart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f02c6-e7df-4e04-b4eb-d31899bf44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kumentenstatus" ma:index="11" nillable="true" ma:displayName="Dokumentenstatus" ma:description="" ma:format="Dropdown" ma:internalName="Dokumentenstatus">
      <xsd:simpleType>
        <xsd:restriction base="dms:Choice">
          <xsd:enumeration value="in Arbeit"/>
          <xsd:enumeration value="Gültig"/>
          <xsd:enumeration value="Archiv"/>
          <xsd:enumeration value="Ungültig"/>
        </xsd:restriction>
      </xsd:simpleType>
    </xsd:element>
    <xsd:element name="Klassifizierung_x0020_Vertraulichkeit" ma:index="12" nillable="true" ma:displayName="Klassifizierung Vertraulichkeit" ma:default="(IC2) Infrastruktur AG: Intern" ma:format="Dropdown" ma:internalName="Klassifizierung_x0020_Vertraulichkeit">
      <xsd:simpleType>
        <xsd:restriction base="dms:Choice">
          <xsd:enumeration value="(IC0) Öffentlich"/>
          <xsd:enumeration value="(IC1) ÖBB Konzern"/>
          <xsd:enumeration value="(IC2) Infrastruktur AG: Intern"/>
          <xsd:enumeration value="(IC3) Infrastruktur AG: Vertraulich"/>
          <xsd:enumeration value="(IC4) Infrastruktur AG: Streng Vertraulich"/>
        </xsd:restriction>
      </xsd:simpleType>
    </xsd:element>
    <xsd:element name="Gültig_x0020_von" ma:index="13" nillable="true" ma:displayName="Gültig von" ma:format="DateOnly" ma:internalName="G_x00fc_ltig_x0020_von">
      <xsd:simpleType>
        <xsd:restriction base="dms:DateTime"/>
      </xsd:simpleType>
    </xsd:element>
    <xsd:element name="Gültig_x0020_bis" ma:index="14" nillable="true" ma:displayName="Gültig bis" ma:format="DateOnly" ma:internalName="G_x00fc_ltig_x0020_bis">
      <xsd:simpleType>
        <xsd:restriction base="dms:DateTime"/>
      </xsd:simpleType>
    </xsd:element>
    <xsd:element name="Inhalt" ma:index="15" nillable="true" ma:displayName="Inhalt" ma:internalName="Inhal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85cde-bbc8-4e2c-8c6b-f12478a8c21c" elementFormDefault="qualified">
    <xsd:import namespace="http://schemas.microsoft.com/office/2006/documentManagement/types"/>
    <xsd:import namespace="http://schemas.microsoft.com/office/infopath/2007/PartnerControls"/>
    <xsd:element name="SP_x0020_Nummer" ma:index="16" ma:displayName="SP Nr" ma:internalName="SP_x0020_Nummer">
      <xsd:simpleType>
        <xsd:restriction base="dms:Text">
          <xsd:maxLength value="255"/>
        </xsd:restriction>
      </xsd:simpleType>
    </xsd:element>
    <xsd:element name="Datum_x0020_SP" ma:index="17" nillable="true" ma:displayName="Datum SP" ma:format="DateOnly" ma:internalName="Datum_x0020_SP">
      <xsd:simpleType>
        <xsd:restriction base="dms:DateTime"/>
      </xsd:simpleType>
    </xsd:element>
    <xsd:element name="Ersteller0" ma:index="19" nillable="true" ma:displayName="Ersteller" ma:list="{60b1e8a0-e49c-4031-8674-9029629f758e}" ma:internalName="Ersteller0" ma:showField="Title">
      <xsd:simpleType>
        <xsd:restriction base="dms:Lookup"/>
      </xsd:simpleType>
    </xsd:element>
    <xsd:element name="Unterlagenart0" ma:index="20" nillable="true" ma:displayName="Unterlagenart" ma:list="{1b851278-b51b-4d45-9385-ab4f3fe6ffb4}" ma:internalName="Unterlagenart0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93c17-2339-4e4a-bf96-785d7e055226" elementFormDefault="qualified">
    <xsd:import namespace="http://schemas.microsoft.com/office/2006/documentManagement/types"/>
    <xsd:import namespace="http://schemas.microsoft.com/office/infopath/2007/PartnerControls"/>
    <xsd:element name="TOP" ma:index="18" nillable="true" ma:displayName="TOP" ma:internalName="TOP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SP xmlns="6d385cde-bbc8-4e2c-8c6b-f12478a8c21c">2014-01-20T23:00:00+00:00</Datum_x0020_SP>
    <Ersteller0 xmlns="6d385cde-bbc8-4e2c-8c6b-f12478a8c21c">6</Ersteller0>
    <Gültig_x0020_bis xmlns="237f02c6-e7df-4e04-b4eb-d31899bf449d" xsi:nil="true"/>
    <Inhalt xmlns="237f02c6-e7df-4e04-b4eb-d31899bf449d" xsi:nil="true"/>
    <SP_x0020_Nummer xmlns="6d385cde-bbc8-4e2c-8c6b-f12478a8c21c">15</SP_x0020_Nummer>
    <TOP xmlns="cf193c17-2339-4e4a-bf96-785d7e055226">02</TOP>
    <Unterlagenart0 xmlns="6d385cde-bbc8-4e2c-8c6b-f12478a8c21c">7</Unterlagenart0>
    <Dokumentenstatus xmlns="237f02c6-e7df-4e04-b4eb-d31899bf449d" xsi:nil="true"/>
    <Gültig_x0020_von xmlns="237f02c6-e7df-4e04-b4eb-d31899bf449d" xsi:nil="true"/>
    <Klassifizierung_x0020_Vertraulichkeit xmlns="237f02c6-e7df-4e04-b4eb-d31899bf449d">(IC2) Infrastruktur AG: Intern</Klassifizierung_x0020_Vertraulichkeit>
    <_dlc_DocId xmlns="237f02c6-e7df-4e04-b4eb-d31899bf449d">ID00-349-713</_dlc_DocId>
    <_dlc_DocIdUrl xmlns="237f02c6-e7df-4e04-b4eb-d31899bf449d">
      <Url>http://ebuero.oebb.at/regelwerke/stp/_layouts/DocIdRedir.aspx?ID=ID00-349-713</Url>
      <Description>ID00-349-713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65C89-A687-47B1-8F4D-B2CA49A28E8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15DE3D-3DBF-433D-9C1D-88E816B3E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f02c6-e7df-4e04-b4eb-d31899bf449d"/>
    <ds:schemaRef ds:uri="6d385cde-bbc8-4e2c-8c6b-f12478a8c21c"/>
    <ds:schemaRef ds:uri="cf193c17-2339-4e4a-bf96-785d7e055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A062C-0F90-4111-812D-03834568AC8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237f02c6-e7df-4e04-b4eb-d31899bf449d"/>
    <ds:schemaRef ds:uri="http://schemas.microsoft.com/office/infopath/2007/PartnerControls"/>
    <ds:schemaRef ds:uri="http://schemas.openxmlformats.org/package/2006/metadata/core-properties"/>
    <ds:schemaRef ds:uri="6d385cde-bbc8-4e2c-8c6b-f12478a8c21c"/>
    <ds:schemaRef ds:uri="cf193c17-2339-4e4a-bf96-785d7e055226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A027C08-E63F-4A66-A7B6-8152377563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Querformat</Template>
  <TotalTime>0</TotalTime>
  <Words>2585</Words>
  <Application>Microsoft Office PowerPoint</Application>
  <PresentationFormat>A4-Papier (210 x 297 mm)</PresentationFormat>
  <Paragraphs>442</Paragraphs>
  <Slides>36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51" baseType="lpstr">
      <vt:lpstr>MS PGothic</vt:lpstr>
      <vt:lpstr>Arial</vt:lpstr>
      <vt:lpstr>ArialMT</vt:lpstr>
      <vt:lpstr>Courier New</vt:lpstr>
      <vt:lpstr>Frutiger Next Light</vt:lpstr>
      <vt:lpstr>Geneva</vt:lpstr>
      <vt:lpstr>Gill Sans</vt:lpstr>
      <vt:lpstr>Gill Sans MT</vt:lpstr>
      <vt:lpstr>Linux Libertine</vt:lpstr>
      <vt:lpstr>Symbol</vt:lpstr>
      <vt:lpstr>SymbolMT</vt:lpstr>
      <vt:lpstr>system-ui</vt:lpstr>
      <vt:lpstr>Wingdings</vt:lpstr>
      <vt:lpstr>Master Querformat</vt:lpstr>
      <vt:lpstr>Presentation</vt:lpstr>
      <vt:lpstr>ÖBB im Umfeld   europäischer Bahnsysteme</vt:lpstr>
      <vt:lpstr>Anton Geppel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OEBB-IKT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z201306</dc:creator>
  <cp:lastModifiedBy>Anna Geppel</cp:lastModifiedBy>
  <cp:revision>617</cp:revision>
  <cp:lastPrinted>2025-02-04T08:19:53Z</cp:lastPrinted>
  <dcterms:created xsi:type="dcterms:W3CDTF">2012-06-12T09:22:28Z</dcterms:created>
  <dcterms:modified xsi:type="dcterms:W3CDTF">2025-02-04T16:56:59Z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0x010100BEADD795BDD5A54DB0B418AC5B197B4B</vt:lpwstr>
  </property>
  <property fmtid="{D5CDD505-2E9C-101B-9397-08002B2CF9AE}" pid="3" name="_dlc_DocIdItemGuid">
    <vt:lpwstr>77d27cb4-b7a2-47f6-8bce-15b01d2ef1c8</vt:lpwstr>
  </property>
</Properties>
</file>